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6" r:id="rId6"/>
    <p:sldId id="356" r:id="rId7"/>
    <p:sldId id="366" r:id="rId8"/>
    <p:sldId id="362" r:id="rId9"/>
    <p:sldId id="367" r:id="rId10"/>
    <p:sldId id="363" r:id="rId11"/>
    <p:sldId id="368" r:id="rId12"/>
    <p:sldId id="364" r:id="rId13"/>
    <p:sldId id="260" r:id="rId14"/>
    <p:sldId id="261" r:id="rId15"/>
    <p:sldId id="262" r:id="rId16"/>
    <p:sldId id="264" r:id="rId17"/>
    <p:sldId id="267" r:id="rId18"/>
    <p:sldId id="382" r:id="rId19"/>
    <p:sldId id="383" r:id="rId20"/>
    <p:sldId id="384" r:id="rId21"/>
    <p:sldId id="385" r:id="rId22"/>
    <p:sldId id="386" r:id="rId23"/>
    <p:sldId id="387" r:id="rId24"/>
    <p:sldId id="375" r:id="rId25"/>
    <p:sldId id="376" r:id="rId26"/>
    <p:sldId id="377" r:id="rId27"/>
    <p:sldId id="378" r:id="rId28"/>
    <p:sldId id="380" r:id="rId29"/>
    <p:sldId id="381" r:id="rId30"/>
    <p:sldId id="379" r:id="rId31"/>
    <p:sldId id="372" r:id="rId32"/>
    <p:sldId id="374" r:id="rId33"/>
    <p:sldId id="388" r:id="rId34"/>
    <p:sldId id="263" r:id="rId35"/>
    <p:sldId id="265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054DF4E-882B-4DE4-AC0E-954E6EE3CC1E}">
          <p14:sldIdLst>
            <p14:sldId id="256"/>
            <p14:sldId id="257"/>
            <p14:sldId id="258"/>
            <p14:sldId id="259"/>
            <p14:sldId id="266"/>
            <p14:sldId id="356"/>
            <p14:sldId id="366"/>
            <p14:sldId id="362"/>
            <p14:sldId id="367"/>
            <p14:sldId id="363"/>
            <p14:sldId id="368"/>
            <p14:sldId id="364"/>
            <p14:sldId id="260"/>
            <p14:sldId id="261"/>
            <p14:sldId id="262"/>
            <p14:sldId id="264"/>
            <p14:sldId id="267"/>
            <p14:sldId id="382"/>
            <p14:sldId id="383"/>
            <p14:sldId id="384"/>
            <p14:sldId id="385"/>
            <p14:sldId id="386"/>
            <p14:sldId id="387"/>
            <p14:sldId id="375"/>
            <p14:sldId id="376"/>
            <p14:sldId id="377"/>
            <p14:sldId id="378"/>
            <p14:sldId id="380"/>
            <p14:sldId id="381"/>
            <p14:sldId id="379"/>
            <p14:sldId id="372"/>
            <p14:sldId id="374"/>
            <p14:sldId id="388"/>
          </p14:sldIdLst>
        </p14:section>
        <p14:section name="쓰레기" id="{D1B4E0F0-15CD-4BE4-8D44-0B77B57CB090}">
          <p14:sldIdLst>
            <p14:sldId id="263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E0FF"/>
    <a:srgbClr val="9F9FFF"/>
    <a:srgbClr val="8181FF"/>
    <a:srgbClr val="FFFFFF"/>
    <a:srgbClr val="5B5AFF"/>
    <a:srgbClr val="EDEDFF"/>
    <a:srgbClr val="5858FF"/>
    <a:srgbClr val="33F5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6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6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4EBEE3-2069-46E4-A9FA-B3BCE1FB1B0E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A7167C-596B-4B92-8AC1-DA53F57A1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534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Manual search</a:t>
            </a:r>
            <a:r>
              <a:rPr lang="ko-KR" altLang="en-US" dirty="0"/>
              <a:t>는 말 그대로 사람이 노하우 또는 직관</a:t>
            </a:r>
            <a:r>
              <a:rPr lang="en-US" altLang="ko-KR" dirty="0" err="1"/>
              <a:t>rhk</a:t>
            </a:r>
            <a:r>
              <a:rPr lang="ko-KR" altLang="en-US" dirty="0"/>
              <a:t> 같은 </a:t>
            </a:r>
            <a:endParaRPr lang="en-US" altLang="ko-KR" dirty="0"/>
          </a:p>
          <a:p>
            <a:r>
              <a:rPr lang="ko-KR" altLang="en-US" dirty="0"/>
              <a:t>사전 지식을 이용하여 </a:t>
            </a:r>
            <a:r>
              <a:rPr lang="ko-KR" altLang="en-US" dirty="0" err="1"/>
              <a:t>하이퍼파라미터의</a:t>
            </a:r>
            <a:r>
              <a:rPr lang="ko-KR" altLang="en-US" dirty="0"/>
              <a:t> 후보 값들을 정하여 성능 결과를 구합니다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 후보 값들 중 가장 성능 결과가 높은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 값을 선택하는 아주 간단한 방법입니다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C20C6-9EF8-4FC2-9581-EE522BE3EC2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124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C20C6-9EF8-4FC2-9581-EE522BE3EC2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263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C20C6-9EF8-4FC2-9581-EE522BE3EC2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677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Xi+1</a:t>
            </a:r>
            <a:r>
              <a:rPr lang="ko-KR" altLang="en-US" dirty="0"/>
              <a:t>일 때의 학습 모델의 성능 결과를 계산하여</a:t>
            </a:r>
            <a:r>
              <a:rPr lang="en-US" altLang="ko-KR" dirty="0"/>
              <a:t>, f(xi+1)</a:t>
            </a:r>
            <a:r>
              <a:rPr lang="ko-KR" altLang="en-US" dirty="0"/>
              <a:t>의 값으로 취급한다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C20C6-9EF8-4FC2-9581-EE522BE3EC2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8042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C20C6-9EF8-4FC2-9581-EE522BE3EC2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237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C20C6-9EF8-4FC2-9581-EE522BE3EC2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4163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C20C6-9EF8-4FC2-9581-EE522BE3EC2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749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그러나 옆의 예시를 보면 알 수 있듯이 최적을 보장하기 어렵고</a:t>
            </a:r>
            <a:r>
              <a:rPr lang="en-US" altLang="ko-KR" dirty="0"/>
              <a:t>, hyper parameter</a:t>
            </a:r>
            <a:r>
              <a:rPr lang="ko-KR" altLang="en-US" dirty="0"/>
              <a:t>의 수가 늘어날 수록 문제가 복잡해지는 것을 알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C20C6-9EF8-4FC2-9581-EE522BE3EC2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369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C20C6-9EF8-4FC2-9581-EE522BE3EC2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11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Manual</a:t>
            </a:r>
            <a:r>
              <a:rPr lang="ko-KR" altLang="en-US" dirty="0"/>
              <a:t> </a:t>
            </a:r>
            <a:r>
              <a:rPr lang="en-US" altLang="ko-KR" dirty="0"/>
              <a:t>search</a:t>
            </a:r>
            <a:r>
              <a:rPr lang="ko-KR" altLang="en-US" dirty="0"/>
              <a:t>보다는 좀 더 전역적인 탐색이 가능하다는 장점이 있지만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Grid search </a:t>
            </a:r>
            <a:r>
              <a:rPr lang="ko-KR" altLang="en-US" dirty="0"/>
              <a:t>역시 </a:t>
            </a:r>
            <a:r>
              <a:rPr lang="en-US" altLang="ko-KR" dirty="0"/>
              <a:t>hyperparameter</a:t>
            </a:r>
            <a:r>
              <a:rPr lang="ko-KR" altLang="en-US" dirty="0"/>
              <a:t>의 개수가 많아질수록 탐색에 필요한 계산 량이 </a:t>
            </a:r>
            <a:endParaRPr lang="en-US" altLang="ko-KR" dirty="0"/>
          </a:p>
          <a:p>
            <a:r>
              <a:rPr lang="ko-KR" altLang="en-US" dirty="0"/>
              <a:t>기하급수적으로 증가한다는 단점이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 이전 조사 과정에서 얻은 성능 결과가 다음 파라미터 값을 선정할 때 전혀 고려되지 않는다는 단점이 있습니다</a:t>
            </a:r>
            <a:r>
              <a:rPr lang="en-US" altLang="ko-KR" dirty="0"/>
              <a:t>. </a:t>
            </a:r>
            <a:r>
              <a:rPr lang="ko-KR" altLang="en-US" dirty="0"/>
              <a:t>즉 </a:t>
            </a:r>
            <a:r>
              <a:rPr lang="en-US" altLang="ko-KR" dirty="0"/>
              <a:t>exploitation</a:t>
            </a:r>
            <a:r>
              <a:rPr lang="ko-KR" altLang="en-US" dirty="0"/>
              <a:t>이 없다는 것입니다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C20C6-9EF8-4FC2-9581-EE522BE3EC2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345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Random</a:t>
            </a:r>
            <a:r>
              <a:rPr lang="ko-KR" altLang="en-US" dirty="0"/>
              <a:t> </a:t>
            </a:r>
            <a:r>
              <a:rPr lang="en-US" altLang="ko-KR" dirty="0"/>
              <a:t>search</a:t>
            </a:r>
            <a:r>
              <a:rPr lang="ko-KR" altLang="en-US" dirty="0"/>
              <a:t>는 말 그대로 랜덤하게 </a:t>
            </a:r>
            <a:r>
              <a:rPr lang="ko-KR" altLang="en-US" dirty="0" err="1"/>
              <a:t>하이퍼파라미터의</a:t>
            </a:r>
            <a:r>
              <a:rPr lang="ko-KR" altLang="en-US" dirty="0"/>
              <a:t> 후보 값을 선정하는 것으로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Grid search</a:t>
            </a:r>
            <a:r>
              <a:rPr lang="ko-KR" altLang="en-US" dirty="0"/>
              <a:t>에 비해 불필요한 반복 수행 횟수를 줄일 수 있고</a:t>
            </a:r>
            <a:r>
              <a:rPr lang="en-US" altLang="ko-KR" dirty="0"/>
              <a:t>, </a:t>
            </a:r>
            <a:r>
              <a:rPr lang="ko-KR" altLang="en-US" dirty="0"/>
              <a:t>간격 사이에 위치한 값들 또한 확률적으로 탐색이 가능합니다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en-US" altLang="ko-KR" dirty="0"/>
              <a:t>grid </a:t>
            </a:r>
            <a:r>
              <a:rPr lang="ko-KR" altLang="en-US" dirty="0"/>
              <a:t>탐색보다는 더 빨리 최적 값을 찾을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C20C6-9EF8-4FC2-9581-EE522BE3EC2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448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그러나 </a:t>
            </a:r>
            <a:r>
              <a:rPr lang="en-US" altLang="ko-KR" dirty="0"/>
              <a:t>random search</a:t>
            </a:r>
            <a:r>
              <a:rPr lang="ko-KR" altLang="en-US" dirty="0"/>
              <a:t>도 마찬가지로 이전의 시도들의 결과가 다음 파라미터 값을 선정할 때 전혀 영향을 미치지 않습니다</a:t>
            </a:r>
            <a:r>
              <a:rPr lang="en-US" altLang="ko-KR" dirty="0"/>
              <a:t>. </a:t>
            </a:r>
            <a:r>
              <a:rPr lang="ko-KR" altLang="en-US" dirty="0"/>
              <a:t>따라서 어느정도 비효율적일수 밖에 없습니다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C20C6-9EF8-4FC2-9581-EE522BE3EC2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685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grid search</a:t>
            </a:r>
            <a:r>
              <a:rPr lang="ko-KR" altLang="en-US" dirty="0"/>
              <a:t>나 </a:t>
            </a:r>
            <a:r>
              <a:rPr lang="en-US" altLang="ko-KR" dirty="0"/>
              <a:t>random search</a:t>
            </a:r>
            <a:r>
              <a:rPr lang="ko-KR" altLang="en-US" dirty="0"/>
              <a:t>는 </a:t>
            </a:r>
            <a:r>
              <a:rPr lang="en-US" altLang="ko-KR" dirty="0"/>
              <a:t>exploration</a:t>
            </a:r>
            <a:r>
              <a:rPr lang="ko-KR" altLang="en-US" dirty="0"/>
              <a:t>는 충분하지만</a:t>
            </a:r>
            <a:r>
              <a:rPr lang="en-US" altLang="ko-KR" dirty="0"/>
              <a:t>, exploitation</a:t>
            </a:r>
            <a:r>
              <a:rPr lang="ko-KR" altLang="en-US" dirty="0"/>
              <a:t>이 없다는 것을 알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따라서 탐색과 착취를 적절히 병행해야 할 필요가 있는데요</a:t>
            </a:r>
            <a:r>
              <a:rPr lang="en-US" altLang="ko-KR" dirty="0"/>
              <a:t>, </a:t>
            </a:r>
            <a:r>
              <a:rPr lang="ko-KR" altLang="en-US" dirty="0"/>
              <a:t>이 방식이 바로 </a:t>
            </a:r>
            <a:r>
              <a:rPr lang="en-US" altLang="ko-KR" dirty="0"/>
              <a:t>Bayesian optimization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C20C6-9EF8-4FC2-9581-EE522BE3EC2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805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𝑁</a:t>
            </a:r>
            <a:r>
              <a:rPr lang="en-US" altLang="ko-KR" dirty="0"/>
              <a:t>_</a:t>
            </a:r>
            <a:r>
              <a:rPr lang="ko-KR" altLang="en-US" dirty="0"/>
              <a:t>𝑤𝑎𝑟𝑚𝑢𝑝</a:t>
            </a:r>
            <a:r>
              <a:rPr lang="en-US" altLang="ko-KR" dirty="0"/>
              <a:t>: </a:t>
            </a:r>
            <a:r>
              <a:rPr lang="ko-KR" altLang="en-US" dirty="0"/>
              <a:t>처음 조사할 점들의 개수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C20C6-9EF8-4FC2-9581-EE522BE3EC2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370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C20C6-9EF8-4FC2-9581-EE522BE3EC2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455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069D7-FE78-489E-8C62-E39E79078D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41F109C-0351-4AC8-8630-97C7A91E91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F26E5F-F431-48B0-8B53-8FCDE8773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B3775-F126-41D4-9782-8D8E28B19879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CF9C45-3E55-45DA-AAEF-42079AD8A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8EFED2-FBE4-4536-803D-2A41D8BD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DD10-2C82-4E9B-BFD5-BA6BEFC666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582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44FA4E-E8E4-45FD-B6CD-FF1EFA420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6D09C2-6A83-4B48-B590-2A5461C9A0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096166-1FDB-4861-A8BE-2E0D22883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B3775-F126-41D4-9782-8D8E28B19879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90AEA8-65BA-434D-9789-12983CCA0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9CEEBC-3D24-40BC-BF7F-68815137B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DD10-2C82-4E9B-BFD5-BA6BEFC666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328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EC884B8-B5AE-4138-8380-939BC37E44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8A850A1-8D7B-4DAC-ADCC-3B25487DE1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CAD778-5B97-4264-A5E0-C8BD9B98F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B3775-F126-41D4-9782-8D8E28B19879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5CA5BC-BB2B-4ACB-8CDF-D8CFDBCEE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DE4689-4A17-45CF-8460-0B7B4E0AB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DD10-2C82-4E9B-BFD5-BA6BEFC666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751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556828" y="1466850"/>
            <a:ext cx="3257550" cy="472293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35450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BA917E-D107-4BE2-AFF9-A106A70D8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94D362-847C-43E3-8FC3-098B9EB37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AAB55E-23C4-47E9-BA58-64C178DE4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B3775-F126-41D4-9782-8D8E28B19879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A46ABD-E918-4DCA-B5F0-E7F9EB122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40AEB6-CB9C-4699-9B84-78766FC95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DD10-2C82-4E9B-BFD5-BA6BEFC666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903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438058-6999-4A85-BA88-21E754039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5A5730-3C06-4907-BEA5-67CCC9735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1CD76B-77DB-4B7C-97CA-A55AE99A6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B3775-F126-41D4-9782-8D8E28B19879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315B30-B8EC-4EBA-B383-D36550148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6E7A3-85B5-4A80-BAB2-C955FB9D5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DD10-2C82-4E9B-BFD5-BA6BEFC666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421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BE265-02F0-4F2C-B021-46FFD7AE8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4CF5BF-E9E5-4A05-9E75-19F8BEF52C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06EBEC-4C22-440B-A592-28120114A9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819AC7-8BCD-4F03-878F-70DD4CD6B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B3775-F126-41D4-9782-8D8E28B19879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0873DD-2882-4411-B1FE-F893CB94E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2E6D91-9BDB-4453-8FDC-AEBAE17B5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DD10-2C82-4E9B-BFD5-BA6BEFC666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446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66CA0D-FD10-4D2F-A24E-3B2CDAB7F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605C3C-B44F-43E3-8CC5-78B6A40E3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CF2E08-0549-4D79-B89E-5B0AB9DEFB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D6A3328-41DD-47AA-99FF-40089FF77E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7881885-B552-4E51-9666-DC2B96FE71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982B5B3-6B68-4C09-8C94-AB9918D4E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B3775-F126-41D4-9782-8D8E28B19879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3DDD950-9009-4A4F-BCE9-86E67F43A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A415856-6840-4C9C-A764-F2A8B1ED2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DD10-2C82-4E9B-BFD5-BA6BEFC666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821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147933-B78A-40FD-915B-E7FA62738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99352F-AD59-4845-BE86-879114FF8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B3775-F126-41D4-9782-8D8E28B19879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A776AF0-7365-456F-9DF6-0DDCE5F81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F759D1-F929-440C-8EDC-09536F27F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DD10-2C82-4E9B-BFD5-BA6BEFC666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06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FF15A00-A445-4D74-B802-DB383CB0D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B3775-F126-41D4-9782-8D8E28B19879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8914442-27F0-4ABE-AF52-CEB67573E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83288E-FC22-46CF-A859-E14D6E41E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DD10-2C82-4E9B-BFD5-BA6BEFC666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531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22A89-C04C-41C2-B532-3ACD34B1B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ADBCAA-3255-4063-A294-23AAAA093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5B124A-3997-4DE3-8C76-AA7F5D7DE0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4AF2FA-8B7D-4EED-81F4-D4BEFF518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B3775-F126-41D4-9782-8D8E28B19879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7BA592-7891-4E9A-83A3-E4B330DEB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DE999B-9417-4FEC-8D50-C764F2A09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DD10-2C82-4E9B-BFD5-BA6BEFC666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087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710D8B-CA37-41E0-8EA2-85B8843E6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15C165-7C4F-4583-A5B7-373FAD6EB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17D090-09A6-4F84-8534-8EB438A4D1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207C81-BAC7-4985-BD25-025D39B94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B3775-F126-41D4-9782-8D8E28B19879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73EC2F-CF85-4B72-B4BE-31FA91419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527B92-53B6-4467-ACDF-8530736D7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DD10-2C82-4E9B-BFD5-BA6BEFC666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534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C08D95-426B-4D1B-A628-7FB478E82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E7650C-F350-4C90-A5D2-AA97453602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3EC459-09E8-425C-9A53-BF0AB8020C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B3775-F126-41D4-9782-8D8E28B19879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AD7440-C7E9-4864-B1AE-AD90B3660A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D75627-40E8-4919-A526-8A928E824E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8DD10-2C82-4E9B-BFD5-BA6BEFC666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813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2C399E3-D820-41FF-B0F6-C0A1AA5F7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1378"/>
            <a:ext cx="6710786" cy="8140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FE5C8A-A96B-461F-8689-0991968FC85C}"/>
              </a:ext>
            </a:extLst>
          </p:cNvPr>
          <p:cNvSpPr txBox="1"/>
          <p:nvPr/>
        </p:nvSpPr>
        <p:spPr>
          <a:xfrm rot="18914541">
            <a:off x="6122084" y="1511414"/>
            <a:ext cx="4533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Bayesian  Optimization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E9863-796E-4778-B222-5928640081F5}"/>
              </a:ext>
            </a:extLst>
          </p:cNvPr>
          <p:cNvSpPr txBox="1"/>
          <p:nvPr/>
        </p:nvSpPr>
        <p:spPr>
          <a:xfrm rot="18914541">
            <a:off x="6525628" y="1925880"/>
            <a:ext cx="45339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Feb.19.2020</a:t>
            </a:r>
            <a:endParaRPr lang="ko-KR" altLang="en-US" sz="2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31B19A-F361-4C91-BAC9-97D51EAEC778}"/>
              </a:ext>
            </a:extLst>
          </p:cNvPr>
          <p:cNvSpPr txBox="1"/>
          <p:nvPr/>
        </p:nvSpPr>
        <p:spPr>
          <a:xfrm rot="18914541">
            <a:off x="6900043" y="2296014"/>
            <a:ext cx="4533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Team . A</a:t>
            </a:r>
            <a:endParaRPr lang="ko-KR" altLang="en-US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6356D7-2678-45D2-96C4-D1AEC786C934}"/>
              </a:ext>
            </a:extLst>
          </p:cNvPr>
          <p:cNvSpPr txBox="1"/>
          <p:nvPr/>
        </p:nvSpPr>
        <p:spPr>
          <a:xfrm rot="18914541">
            <a:off x="7937698" y="5374882"/>
            <a:ext cx="4533900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Kwangwoon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University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ML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Study</a:t>
            </a: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Week #11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343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2DCC74C-1E24-48FA-A0DB-5B816460699C}"/>
              </a:ext>
            </a:extLst>
          </p:cNvPr>
          <p:cNvSpPr/>
          <p:nvPr/>
        </p:nvSpPr>
        <p:spPr>
          <a:xfrm>
            <a:off x="1368000" y="1164053"/>
            <a:ext cx="10382250" cy="526167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AA0A22-595B-4AAD-94AF-5CB7DDB4F1EE}"/>
              </a:ext>
            </a:extLst>
          </p:cNvPr>
          <p:cNvSpPr/>
          <p:nvPr/>
        </p:nvSpPr>
        <p:spPr>
          <a:xfrm>
            <a:off x="934275" y="1054507"/>
            <a:ext cx="4186365" cy="6907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Random Search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1F16B5-3545-4121-8259-C7246240C292}"/>
              </a:ext>
            </a:extLst>
          </p:cNvPr>
          <p:cNvSpPr txBox="1"/>
          <p:nvPr/>
        </p:nvSpPr>
        <p:spPr>
          <a:xfrm>
            <a:off x="1974098" y="2272632"/>
            <a:ext cx="41863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Select hyperparameter</a:t>
            </a:r>
          </a:p>
          <a:p>
            <a:pPr algn="ctr"/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by random sampling</a:t>
            </a:r>
            <a:endParaRPr lang="ko-KR" altLang="en-US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7E7CFD1-9122-44DF-A9EB-4DDFC16A1F0F}"/>
              </a:ext>
            </a:extLst>
          </p:cNvPr>
          <p:cNvSpPr/>
          <p:nvPr/>
        </p:nvSpPr>
        <p:spPr>
          <a:xfrm>
            <a:off x="6766560" y="1394761"/>
            <a:ext cx="4526280" cy="4831080"/>
          </a:xfrm>
          <a:prstGeom prst="roundRect">
            <a:avLst>
              <a:gd name="adj" fmla="val 72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Grid Search 결과와 Random Search 결과 비교 예시&lt;br&gt;&lt;small&gt;\[Bergstra and Bengio(2012)\]&lt;/small&gt;">
            <a:extLst>
              <a:ext uri="{FF2B5EF4-FFF2-40B4-BE49-F238E27FC236}">
                <a16:creationId xmlns:a16="http://schemas.microsoft.com/office/drawing/2014/main" id="{F5F1993C-04B8-4DBA-8D47-4D35B875EE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65"/>
          <a:stretch/>
        </p:blipFill>
        <p:spPr bwMode="auto">
          <a:xfrm>
            <a:off x="7201493" y="2076003"/>
            <a:ext cx="3327215" cy="351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7DD2F0-3923-4ECC-A1FA-2E8A6B71CCCA}"/>
              </a:ext>
            </a:extLst>
          </p:cNvPr>
          <p:cNvSpPr txBox="1"/>
          <p:nvPr/>
        </p:nvSpPr>
        <p:spPr>
          <a:xfrm>
            <a:off x="1766662" y="3338228"/>
            <a:ext cx="479246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Advantage</a:t>
            </a:r>
          </a:p>
          <a:p>
            <a:pPr algn="ctr"/>
            <a:endParaRPr lang="en-US" altLang="ko-KR" sz="2200" b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14350" indent="-514350">
              <a:buAutoNum type="arabicPeriod"/>
            </a:pPr>
            <a:r>
              <a:rPr lang="en-US" altLang="ko-KR" sz="2200">
                <a:latin typeface="나눔스퀘어" panose="020B0600000101010101" pitchFamily="50" charset="-127"/>
                <a:ea typeface="나눔스퀘어" panose="020B0600000101010101" pitchFamily="50" charset="-127"/>
              </a:rPr>
              <a:t>Reduce the number of iteration</a:t>
            </a:r>
          </a:p>
          <a:p>
            <a:pPr marL="514350" indent="-514350">
              <a:buAutoNum type="arabicPeriod"/>
            </a:pPr>
            <a:endParaRPr lang="en-US" altLang="ko-KR" sz="2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14350" indent="-514350">
              <a:buAutoNum type="arabicPeriod"/>
            </a:pPr>
            <a:r>
              <a:rPr lang="en-US" altLang="ko-KR" sz="2200">
                <a:latin typeface="나눔스퀘어" panose="020B0600000101010101" pitchFamily="50" charset="-127"/>
                <a:ea typeface="나눔스퀘어" panose="020B0600000101010101" pitchFamily="50" charset="-127"/>
              </a:rPr>
              <a:t>The values located between grids can also be stochastically searched</a:t>
            </a:r>
          </a:p>
          <a:p>
            <a:pPr algn="ctr"/>
            <a:endParaRPr lang="ko-KR" altLang="en-US" sz="2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C19D67E5-8D37-4F4D-A670-6BBC74700843}"/>
              </a:ext>
            </a:extLst>
          </p:cNvPr>
          <p:cNvSpPr/>
          <p:nvPr/>
        </p:nvSpPr>
        <p:spPr>
          <a:xfrm>
            <a:off x="152778" y="133350"/>
            <a:ext cx="4686300" cy="495756"/>
          </a:xfrm>
          <a:custGeom>
            <a:avLst/>
            <a:gdLst>
              <a:gd name="connsiteX0" fmla="*/ 0 w 4686300"/>
              <a:gd name="connsiteY0" fmla="*/ 0 h 495756"/>
              <a:gd name="connsiteX1" fmla="*/ 76200 w 4686300"/>
              <a:gd name="connsiteY1" fmla="*/ 495300 h 495756"/>
              <a:gd name="connsiteX2" fmla="*/ 171450 w 4686300"/>
              <a:gd name="connsiteY2" fmla="*/ 95250 h 495756"/>
              <a:gd name="connsiteX3" fmla="*/ 257175 w 4686300"/>
              <a:gd name="connsiteY3" fmla="*/ 419100 h 495756"/>
              <a:gd name="connsiteX4" fmla="*/ 333375 w 4686300"/>
              <a:gd name="connsiteY4" fmla="*/ 180975 h 495756"/>
              <a:gd name="connsiteX5" fmla="*/ 485775 w 4686300"/>
              <a:gd name="connsiteY5" fmla="*/ 466725 h 495756"/>
              <a:gd name="connsiteX6" fmla="*/ 723900 w 4686300"/>
              <a:gd name="connsiteY6" fmla="*/ 438150 h 495756"/>
              <a:gd name="connsiteX7" fmla="*/ 895350 w 4686300"/>
              <a:gd name="connsiteY7" fmla="*/ 485775 h 495756"/>
              <a:gd name="connsiteX8" fmla="*/ 1447800 w 4686300"/>
              <a:gd name="connsiteY8" fmla="*/ 476250 h 495756"/>
              <a:gd name="connsiteX9" fmla="*/ 4686300 w 4686300"/>
              <a:gd name="connsiteY9" fmla="*/ 466725 h 495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86300" h="495756">
                <a:moveTo>
                  <a:pt x="0" y="0"/>
                </a:moveTo>
                <a:cubicBezTo>
                  <a:pt x="23812" y="239712"/>
                  <a:pt x="47625" y="479425"/>
                  <a:pt x="76200" y="495300"/>
                </a:cubicBezTo>
                <a:cubicBezTo>
                  <a:pt x="104775" y="511175"/>
                  <a:pt x="141288" y="107950"/>
                  <a:pt x="171450" y="95250"/>
                </a:cubicBezTo>
                <a:cubicBezTo>
                  <a:pt x="201613" y="82550"/>
                  <a:pt x="230188" y="404813"/>
                  <a:pt x="257175" y="419100"/>
                </a:cubicBezTo>
                <a:cubicBezTo>
                  <a:pt x="284163" y="433388"/>
                  <a:pt x="295275" y="173038"/>
                  <a:pt x="333375" y="180975"/>
                </a:cubicBezTo>
                <a:cubicBezTo>
                  <a:pt x="371475" y="188912"/>
                  <a:pt x="420688" y="423863"/>
                  <a:pt x="485775" y="466725"/>
                </a:cubicBezTo>
                <a:cubicBezTo>
                  <a:pt x="550862" y="509587"/>
                  <a:pt x="655638" y="434975"/>
                  <a:pt x="723900" y="438150"/>
                </a:cubicBezTo>
                <a:cubicBezTo>
                  <a:pt x="792162" y="441325"/>
                  <a:pt x="774700" y="479425"/>
                  <a:pt x="895350" y="485775"/>
                </a:cubicBezTo>
                <a:cubicBezTo>
                  <a:pt x="1016000" y="492125"/>
                  <a:pt x="1447800" y="476250"/>
                  <a:pt x="1447800" y="476250"/>
                </a:cubicBezTo>
                <a:lnTo>
                  <a:pt x="4686300" y="466725"/>
                </a:lnTo>
              </a:path>
            </a:pathLst>
          </a:custGeom>
          <a:gradFill flip="none" rotWithShape="1">
            <a:gsLst>
              <a:gs pos="100000">
                <a:srgbClr val="9F9FFF"/>
              </a:gs>
              <a:gs pos="0">
                <a:srgbClr val="FFFFFF"/>
              </a:gs>
            </a:gsLst>
            <a:lin ang="0" scaled="1"/>
            <a:tileRect/>
          </a:gradFill>
          <a:ln w="28575">
            <a:solidFill>
              <a:srgbClr val="ED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1546B6-0E96-44DA-97B7-8786F7E225BF}"/>
              </a:ext>
            </a:extLst>
          </p:cNvPr>
          <p:cNvSpPr txBox="1"/>
          <p:nvPr/>
        </p:nvSpPr>
        <p:spPr>
          <a:xfrm>
            <a:off x="1081465" y="181173"/>
            <a:ext cx="3495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Bayesian Optimization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403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2DCC74C-1E24-48FA-A0DB-5B816460699C}"/>
              </a:ext>
            </a:extLst>
          </p:cNvPr>
          <p:cNvSpPr/>
          <p:nvPr/>
        </p:nvSpPr>
        <p:spPr>
          <a:xfrm>
            <a:off x="1368000" y="1173480"/>
            <a:ext cx="10382250" cy="526167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AA0A22-595B-4AAD-94AF-5CB7DDB4F1EE}"/>
              </a:ext>
            </a:extLst>
          </p:cNvPr>
          <p:cNvSpPr/>
          <p:nvPr/>
        </p:nvSpPr>
        <p:spPr>
          <a:xfrm>
            <a:off x="934275" y="1054507"/>
            <a:ext cx="4186365" cy="6907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Random Search</a:t>
            </a:r>
            <a:endParaRPr lang="en-US" sz="3200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7E7CFD1-9122-44DF-A9EB-4DDFC16A1F0F}"/>
              </a:ext>
            </a:extLst>
          </p:cNvPr>
          <p:cNvSpPr/>
          <p:nvPr/>
        </p:nvSpPr>
        <p:spPr>
          <a:xfrm>
            <a:off x="6766560" y="1394761"/>
            <a:ext cx="4526280" cy="4831080"/>
          </a:xfrm>
          <a:prstGeom prst="roundRect">
            <a:avLst>
              <a:gd name="adj" fmla="val 72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학습률에 대한 Random Search 과정 예시&lt;br&gt;&lt;small&gt;(구간 $$[0.01, 0.05)$$에서 Python의 random.random 함수 10회 실행 결과; random.seed=0)&lt;/small&gt;">
            <a:extLst>
              <a:ext uri="{FF2B5EF4-FFF2-40B4-BE49-F238E27FC236}">
                <a16:creationId xmlns:a16="http://schemas.microsoft.com/office/drawing/2014/main" id="{1AD63E01-533B-4D53-B70E-F1039AE4586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576" y="1610115"/>
            <a:ext cx="4250247" cy="438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96A9DD-B76E-405F-B942-9CEEBF4D1AD3}"/>
              </a:ext>
            </a:extLst>
          </p:cNvPr>
          <p:cNvSpPr txBox="1"/>
          <p:nvPr/>
        </p:nvSpPr>
        <p:spPr>
          <a:xfrm>
            <a:off x="1913033" y="2512695"/>
            <a:ext cx="430849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Problem</a:t>
            </a:r>
          </a:p>
          <a:p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14350" indent="-514350">
              <a:buAutoNum type="arabicPeriod"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As the number of hyperparameters increases, the problem becomes more complex</a:t>
            </a:r>
          </a:p>
          <a:p>
            <a:pPr marL="514350" indent="-514350">
              <a:buAutoNum type="arabicPeriod"/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14350" indent="-514350">
              <a:buAutoNum type="arabicPeriod"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There is no exploitation</a:t>
            </a: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28D0577C-F72F-4111-96C0-2ED5614A2EF1}"/>
              </a:ext>
            </a:extLst>
          </p:cNvPr>
          <p:cNvSpPr/>
          <p:nvPr/>
        </p:nvSpPr>
        <p:spPr>
          <a:xfrm>
            <a:off x="152778" y="133350"/>
            <a:ext cx="4686300" cy="495756"/>
          </a:xfrm>
          <a:custGeom>
            <a:avLst/>
            <a:gdLst>
              <a:gd name="connsiteX0" fmla="*/ 0 w 4686300"/>
              <a:gd name="connsiteY0" fmla="*/ 0 h 495756"/>
              <a:gd name="connsiteX1" fmla="*/ 76200 w 4686300"/>
              <a:gd name="connsiteY1" fmla="*/ 495300 h 495756"/>
              <a:gd name="connsiteX2" fmla="*/ 171450 w 4686300"/>
              <a:gd name="connsiteY2" fmla="*/ 95250 h 495756"/>
              <a:gd name="connsiteX3" fmla="*/ 257175 w 4686300"/>
              <a:gd name="connsiteY3" fmla="*/ 419100 h 495756"/>
              <a:gd name="connsiteX4" fmla="*/ 333375 w 4686300"/>
              <a:gd name="connsiteY4" fmla="*/ 180975 h 495756"/>
              <a:gd name="connsiteX5" fmla="*/ 485775 w 4686300"/>
              <a:gd name="connsiteY5" fmla="*/ 466725 h 495756"/>
              <a:gd name="connsiteX6" fmla="*/ 723900 w 4686300"/>
              <a:gd name="connsiteY6" fmla="*/ 438150 h 495756"/>
              <a:gd name="connsiteX7" fmla="*/ 895350 w 4686300"/>
              <a:gd name="connsiteY7" fmla="*/ 485775 h 495756"/>
              <a:gd name="connsiteX8" fmla="*/ 1447800 w 4686300"/>
              <a:gd name="connsiteY8" fmla="*/ 476250 h 495756"/>
              <a:gd name="connsiteX9" fmla="*/ 4686300 w 4686300"/>
              <a:gd name="connsiteY9" fmla="*/ 466725 h 495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86300" h="495756">
                <a:moveTo>
                  <a:pt x="0" y="0"/>
                </a:moveTo>
                <a:cubicBezTo>
                  <a:pt x="23812" y="239712"/>
                  <a:pt x="47625" y="479425"/>
                  <a:pt x="76200" y="495300"/>
                </a:cubicBezTo>
                <a:cubicBezTo>
                  <a:pt x="104775" y="511175"/>
                  <a:pt x="141288" y="107950"/>
                  <a:pt x="171450" y="95250"/>
                </a:cubicBezTo>
                <a:cubicBezTo>
                  <a:pt x="201613" y="82550"/>
                  <a:pt x="230188" y="404813"/>
                  <a:pt x="257175" y="419100"/>
                </a:cubicBezTo>
                <a:cubicBezTo>
                  <a:pt x="284163" y="433388"/>
                  <a:pt x="295275" y="173038"/>
                  <a:pt x="333375" y="180975"/>
                </a:cubicBezTo>
                <a:cubicBezTo>
                  <a:pt x="371475" y="188912"/>
                  <a:pt x="420688" y="423863"/>
                  <a:pt x="485775" y="466725"/>
                </a:cubicBezTo>
                <a:cubicBezTo>
                  <a:pt x="550862" y="509587"/>
                  <a:pt x="655638" y="434975"/>
                  <a:pt x="723900" y="438150"/>
                </a:cubicBezTo>
                <a:cubicBezTo>
                  <a:pt x="792162" y="441325"/>
                  <a:pt x="774700" y="479425"/>
                  <a:pt x="895350" y="485775"/>
                </a:cubicBezTo>
                <a:cubicBezTo>
                  <a:pt x="1016000" y="492125"/>
                  <a:pt x="1447800" y="476250"/>
                  <a:pt x="1447800" y="476250"/>
                </a:cubicBezTo>
                <a:lnTo>
                  <a:pt x="4686300" y="466725"/>
                </a:lnTo>
              </a:path>
            </a:pathLst>
          </a:custGeom>
          <a:gradFill flip="none" rotWithShape="1">
            <a:gsLst>
              <a:gs pos="100000">
                <a:srgbClr val="9F9FFF"/>
              </a:gs>
              <a:gs pos="0">
                <a:srgbClr val="FFFFFF"/>
              </a:gs>
            </a:gsLst>
            <a:lin ang="0" scaled="1"/>
            <a:tileRect/>
          </a:gradFill>
          <a:ln w="28575">
            <a:solidFill>
              <a:srgbClr val="ED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3283D7-A930-4113-9F3E-2E84F0CB7BFB}"/>
              </a:ext>
            </a:extLst>
          </p:cNvPr>
          <p:cNvSpPr txBox="1"/>
          <p:nvPr/>
        </p:nvSpPr>
        <p:spPr>
          <a:xfrm>
            <a:off x="1081465" y="181173"/>
            <a:ext cx="3495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Bayesian Optimization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152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2DCC74C-1E24-48FA-A0DB-5B816460699C}"/>
              </a:ext>
            </a:extLst>
          </p:cNvPr>
          <p:cNvSpPr/>
          <p:nvPr/>
        </p:nvSpPr>
        <p:spPr>
          <a:xfrm>
            <a:off x="1456476" y="1087725"/>
            <a:ext cx="10382250" cy="526167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AA0A22-595B-4AAD-94AF-5CB7DDB4F1EE}"/>
              </a:ext>
            </a:extLst>
          </p:cNvPr>
          <p:cNvSpPr/>
          <p:nvPr/>
        </p:nvSpPr>
        <p:spPr>
          <a:xfrm>
            <a:off x="934275" y="1054507"/>
            <a:ext cx="4186365" cy="6907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Exploration-Exploitation </a:t>
            </a:r>
          </a:p>
          <a:p>
            <a:pPr algn="ctr"/>
            <a:r>
              <a:rPr 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Dilemma</a:t>
            </a:r>
          </a:p>
        </p:txBody>
      </p:sp>
      <p:sp>
        <p:nvSpPr>
          <p:cNvPr id="3" name="화살표: 왼쪽/오른쪽 2">
            <a:extLst>
              <a:ext uri="{FF2B5EF4-FFF2-40B4-BE49-F238E27FC236}">
                <a16:creationId xmlns:a16="http://schemas.microsoft.com/office/drawing/2014/main" id="{E77746BB-719B-4E4C-97CB-ECA9783492B4}"/>
              </a:ext>
            </a:extLst>
          </p:cNvPr>
          <p:cNvSpPr/>
          <p:nvPr/>
        </p:nvSpPr>
        <p:spPr>
          <a:xfrm>
            <a:off x="2048084" y="3718560"/>
            <a:ext cx="9199035" cy="1005840"/>
          </a:xfrm>
          <a:prstGeom prst="leftRightArrow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Exploration						          Exploitation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CCF92641-0CE4-4A76-847D-C8261DE8687E}"/>
              </a:ext>
            </a:extLst>
          </p:cNvPr>
          <p:cNvSpPr/>
          <p:nvPr/>
        </p:nvSpPr>
        <p:spPr>
          <a:xfrm>
            <a:off x="3260745" y="2887860"/>
            <a:ext cx="1997055" cy="109728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Manual Search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866015E6-07B0-4B52-8B51-C8D287AA3DE9}"/>
              </a:ext>
            </a:extLst>
          </p:cNvPr>
          <p:cNvSpPr/>
          <p:nvPr/>
        </p:nvSpPr>
        <p:spPr>
          <a:xfrm>
            <a:off x="7680345" y="2887860"/>
            <a:ext cx="3261975" cy="109728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Grid/Random Search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화살표: 위쪽 4">
            <a:extLst>
              <a:ext uri="{FF2B5EF4-FFF2-40B4-BE49-F238E27FC236}">
                <a16:creationId xmlns:a16="http://schemas.microsoft.com/office/drawing/2014/main" id="{626C8036-0CA4-4B52-9EA7-F32C1B50E277}"/>
              </a:ext>
            </a:extLst>
          </p:cNvPr>
          <p:cNvSpPr/>
          <p:nvPr/>
        </p:nvSpPr>
        <p:spPr>
          <a:xfrm>
            <a:off x="5016613" y="4490481"/>
            <a:ext cx="3261975" cy="1152555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Bayesian</a:t>
            </a:r>
          </a:p>
          <a:p>
            <a:pPr algn="ctr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Optimization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25DB4B4A-0FD7-46C7-B187-3C680E5823E0}"/>
              </a:ext>
            </a:extLst>
          </p:cNvPr>
          <p:cNvSpPr/>
          <p:nvPr/>
        </p:nvSpPr>
        <p:spPr>
          <a:xfrm>
            <a:off x="152778" y="133350"/>
            <a:ext cx="4686300" cy="495756"/>
          </a:xfrm>
          <a:custGeom>
            <a:avLst/>
            <a:gdLst>
              <a:gd name="connsiteX0" fmla="*/ 0 w 4686300"/>
              <a:gd name="connsiteY0" fmla="*/ 0 h 495756"/>
              <a:gd name="connsiteX1" fmla="*/ 76200 w 4686300"/>
              <a:gd name="connsiteY1" fmla="*/ 495300 h 495756"/>
              <a:gd name="connsiteX2" fmla="*/ 171450 w 4686300"/>
              <a:gd name="connsiteY2" fmla="*/ 95250 h 495756"/>
              <a:gd name="connsiteX3" fmla="*/ 257175 w 4686300"/>
              <a:gd name="connsiteY3" fmla="*/ 419100 h 495756"/>
              <a:gd name="connsiteX4" fmla="*/ 333375 w 4686300"/>
              <a:gd name="connsiteY4" fmla="*/ 180975 h 495756"/>
              <a:gd name="connsiteX5" fmla="*/ 485775 w 4686300"/>
              <a:gd name="connsiteY5" fmla="*/ 466725 h 495756"/>
              <a:gd name="connsiteX6" fmla="*/ 723900 w 4686300"/>
              <a:gd name="connsiteY6" fmla="*/ 438150 h 495756"/>
              <a:gd name="connsiteX7" fmla="*/ 895350 w 4686300"/>
              <a:gd name="connsiteY7" fmla="*/ 485775 h 495756"/>
              <a:gd name="connsiteX8" fmla="*/ 1447800 w 4686300"/>
              <a:gd name="connsiteY8" fmla="*/ 476250 h 495756"/>
              <a:gd name="connsiteX9" fmla="*/ 4686300 w 4686300"/>
              <a:gd name="connsiteY9" fmla="*/ 466725 h 495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86300" h="495756">
                <a:moveTo>
                  <a:pt x="0" y="0"/>
                </a:moveTo>
                <a:cubicBezTo>
                  <a:pt x="23812" y="239712"/>
                  <a:pt x="47625" y="479425"/>
                  <a:pt x="76200" y="495300"/>
                </a:cubicBezTo>
                <a:cubicBezTo>
                  <a:pt x="104775" y="511175"/>
                  <a:pt x="141288" y="107950"/>
                  <a:pt x="171450" y="95250"/>
                </a:cubicBezTo>
                <a:cubicBezTo>
                  <a:pt x="201613" y="82550"/>
                  <a:pt x="230188" y="404813"/>
                  <a:pt x="257175" y="419100"/>
                </a:cubicBezTo>
                <a:cubicBezTo>
                  <a:pt x="284163" y="433388"/>
                  <a:pt x="295275" y="173038"/>
                  <a:pt x="333375" y="180975"/>
                </a:cubicBezTo>
                <a:cubicBezTo>
                  <a:pt x="371475" y="188912"/>
                  <a:pt x="420688" y="423863"/>
                  <a:pt x="485775" y="466725"/>
                </a:cubicBezTo>
                <a:cubicBezTo>
                  <a:pt x="550862" y="509587"/>
                  <a:pt x="655638" y="434975"/>
                  <a:pt x="723900" y="438150"/>
                </a:cubicBezTo>
                <a:cubicBezTo>
                  <a:pt x="792162" y="441325"/>
                  <a:pt x="774700" y="479425"/>
                  <a:pt x="895350" y="485775"/>
                </a:cubicBezTo>
                <a:cubicBezTo>
                  <a:pt x="1016000" y="492125"/>
                  <a:pt x="1447800" y="476250"/>
                  <a:pt x="1447800" y="476250"/>
                </a:cubicBezTo>
                <a:lnTo>
                  <a:pt x="4686300" y="466725"/>
                </a:lnTo>
              </a:path>
            </a:pathLst>
          </a:custGeom>
          <a:gradFill flip="none" rotWithShape="1">
            <a:gsLst>
              <a:gs pos="100000">
                <a:srgbClr val="9F9FFF"/>
              </a:gs>
              <a:gs pos="0">
                <a:srgbClr val="FFFFFF"/>
              </a:gs>
            </a:gsLst>
            <a:lin ang="0" scaled="1"/>
            <a:tileRect/>
          </a:gradFill>
          <a:ln w="28575">
            <a:solidFill>
              <a:srgbClr val="ED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885DE0-E7CF-4992-BDA0-857143870ECD}"/>
              </a:ext>
            </a:extLst>
          </p:cNvPr>
          <p:cNvSpPr txBox="1"/>
          <p:nvPr/>
        </p:nvSpPr>
        <p:spPr>
          <a:xfrm>
            <a:off x="1081465" y="181173"/>
            <a:ext cx="3495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Bayesian Optimization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481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D10BACEF-B8DB-43A8-9460-4278531C0E89}"/>
              </a:ext>
            </a:extLst>
          </p:cNvPr>
          <p:cNvSpPr/>
          <p:nvPr/>
        </p:nvSpPr>
        <p:spPr>
          <a:xfrm>
            <a:off x="152778" y="133350"/>
            <a:ext cx="4686300" cy="495756"/>
          </a:xfrm>
          <a:custGeom>
            <a:avLst/>
            <a:gdLst>
              <a:gd name="connsiteX0" fmla="*/ 0 w 4686300"/>
              <a:gd name="connsiteY0" fmla="*/ 0 h 495756"/>
              <a:gd name="connsiteX1" fmla="*/ 76200 w 4686300"/>
              <a:gd name="connsiteY1" fmla="*/ 495300 h 495756"/>
              <a:gd name="connsiteX2" fmla="*/ 171450 w 4686300"/>
              <a:gd name="connsiteY2" fmla="*/ 95250 h 495756"/>
              <a:gd name="connsiteX3" fmla="*/ 257175 w 4686300"/>
              <a:gd name="connsiteY3" fmla="*/ 419100 h 495756"/>
              <a:gd name="connsiteX4" fmla="*/ 333375 w 4686300"/>
              <a:gd name="connsiteY4" fmla="*/ 180975 h 495756"/>
              <a:gd name="connsiteX5" fmla="*/ 485775 w 4686300"/>
              <a:gd name="connsiteY5" fmla="*/ 466725 h 495756"/>
              <a:gd name="connsiteX6" fmla="*/ 723900 w 4686300"/>
              <a:gd name="connsiteY6" fmla="*/ 438150 h 495756"/>
              <a:gd name="connsiteX7" fmla="*/ 895350 w 4686300"/>
              <a:gd name="connsiteY7" fmla="*/ 485775 h 495756"/>
              <a:gd name="connsiteX8" fmla="*/ 1447800 w 4686300"/>
              <a:gd name="connsiteY8" fmla="*/ 476250 h 495756"/>
              <a:gd name="connsiteX9" fmla="*/ 4686300 w 4686300"/>
              <a:gd name="connsiteY9" fmla="*/ 466725 h 495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86300" h="495756">
                <a:moveTo>
                  <a:pt x="0" y="0"/>
                </a:moveTo>
                <a:cubicBezTo>
                  <a:pt x="23812" y="239712"/>
                  <a:pt x="47625" y="479425"/>
                  <a:pt x="76200" y="495300"/>
                </a:cubicBezTo>
                <a:cubicBezTo>
                  <a:pt x="104775" y="511175"/>
                  <a:pt x="141288" y="107950"/>
                  <a:pt x="171450" y="95250"/>
                </a:cubicBezTo>
                <a:cubicBezTo>
                  <a:pt x="201613" y="82550"/>
                  <a:pt x="230188" y="404813"/>
                  <a:pt x="257175" y="419100"/>
                </a:cubicBezTo>
                <a:cubicBezTo>
                  <a:pt x="284163" y="433388"/>
                  <a:pt x="295275" y="173038"/>
                  <a:pt x="333375" y="180975"/>
                </a:cubicBezTo>
                <a:cubicBezTo>
                  <a:pt x="371475" y="188912"/>
                  <a:pt x="420688" y="423863"/>
                  <a:pt x="485775" y="466725"/>
                </a:cubicBezTo>
                <a:cubicBezTo>
                  <a:pt x="550862" y="509587"/>
                  <a:pt x="655638" y="434975"/>
                  <a:pt x="723900" y="438150"/>
                </a:cubicBezTo>
                <a:cubicBezTo>
                  <a:pt x="792162" y="441325"/>
                  <a:pt x="774700" y="479425"/>
                  <a:pt x="895350" y="485775"/>
                </a:cubicBezTo>
                <a:cubicBezTo>
                  <a:pt x="1016000" y="492125"/>
                  <a:pt x="1447800" y="476250"/>
                  <a:pt x="1447800" y="476250"/>
                </a:cubicBezTo>
                <a:lnTo>
                  <a:pt x="4686300" y="466725"/>
                </a:lnTo>
              </a:path>
            </a:pathLst>
          </a:custGeom>
          <a:gradFill flip="none" rotWithShape="1">
            <a:gsLst>
              <a:gs pos="100000">
                <a:srgbClr val="9F9FFF"/>
              </a:gs>
              <a:gs pos="0">
                <a:srgbClr val="FFFFFF"/>
              </a:gs>
            </a:gsLst>
            <a:lin ang="0" scaled="1"/>
            <a:tileRect/>
          </a:gradFill>
          <a:ln w="28575">
            <a:solidFill>
              <a:srgbClr val="ED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F1122E-75FA-4F74-A6C2-0351B49E5D7E}"/>
              </a:ext>
            </a:extLst>
          </p:cNvPr>
          <p:cNvSpPr txBox="1"/>
          <p:nvPr/>
        </p:nvSpPr>
        <p:spPr>
          <a:xfrm>
            <a:off x="1081465" y="181173"/>
            <a:ext cx="3495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Common Approach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84200F-274E-4559-946D-4F7986770AB1}"/>
              </a:ext>
            </a:extLst>
          </p:cNvPr>
          <p:cNvSpPr txBox="1"/>
          <p:nvPr/>
        </p:nvSpPr>
        <p:spPr>
          <a:xfrm>
            <a:off x="1557715" y="1437542"/>
            <a:ext cx="8500685" cy="1411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40000"/>
              </a:lnSpc>
              <a:buAutoNum type="arabicPeriod"/>
            </a:pPr>
            <a:r>
              <a:rPr lang="en-US" altLang="ko-KR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Random search or grid search</a:t>
            </a:r>
          </a:p>
          <a:p>
            <a:pPr marL="457200" indent="-457200">
              <a:lnSpc>
                <a:spcPct val="140000"/>
              </a:lnSpc>
              <a:buAutoNum type="arabicPeriod"/>
            </a:pPr>
            <a:r>
              <a:rPr lang="en-US" altLang="ko-KR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Expert defined grid search near “good” points</a:t>
            </a:r>
          </a:p>
          <a:p>
            <a:pPr marL="457200" indent="-457200">
              <a:lnSpc>
                <a:spcPct val="140000"/>
              </a:lnSpc>
              <a:buAutoNum type="arabicPeriod"/>
            </a:pPr>
            <a:r>
              <a:rPr lang="en-US" altLang="ko-KR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Refine domain and repeat steps - “grad student descent”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A34A75-0694-434A-8439-CE24F3F27108}"/>
              </a:ext>
            </a:extLst>
          </p:cNvPr>
          <p:cNvSpPr txBox="1"/>
          <p:nvPr/>
        </p:nvSpPr>
        <p:spPr>
          <a:xfrm>
            <a:off x="2495928" y="4009367"/>
            <a:ext cx="4938335" cy="139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Expert intensive</a:t>
            </a:r>
          </a:p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Computationally intensive</a:t>
            </a:r>
          </a:p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Finds potentially local optima</a:t>
            </a:r>
          </a:p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Does not fully exploit useful information</a:t>
            </a:r>
            <a:endParaRPr lang="en-US" altLang="ko-KR" sz="2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99C378-7C0A-43B1-85C9-A7D36713DA83}"/>
              </a:ext>
            </a:extLst>
          </p:cNvPr>
          <p:cNvSpPr txBox="1"/>
          <p:nvPr/>
        </p:nvSpPr>
        <p:spPr>
          <a:xfrm>
            <a:off x="1945672" y="3372453"/>
            <a:ext cx="1385510" cy="457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Problem</a:t>
            </a:r>
            <a:endParaRPr lang="ko-KR" altLang="en-US" sz="2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0147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D10BACEF-B8DB-43A8-9460-4278531C0E89}"/>
              </a:ext>
            </a:extLst>
          </p:cNvPr>
          <p:cNvSpPr/>
          <p:nvPr/>
        </p:nvSpPr>
        <p:spPr>
          <a:xfrm>
            <a:off x="152778" y="133350"/>
            <a:ext cx="4686300" cy="495756"/>
          </a:xfrm>
          <a:custGeom>
            <a:avLst/>
            <a:gdLst>
              <a:gd name="connsiteX0" fmla="*/ 0 w 4686300"/>
              <a:gd name="connsiteY0" fmla="*/ 0 h 495756"/>
              <a:gd name="connsiteX1" fmla="*/ 76200 w 4686300"/>
              <a:gd name="connsiteY1" fmla="*/ 495300 h 495756"/>
              <a:gd name="connsiteX2" fmla="*/ 171450 w 4686300"/>
              <a:gd name="connsiteY2" fmla="*/ 95250 h 495756"/>
              <a:gd name="connsiteX3" fmla="*/ 257175 w 4686300"/>
              <a:gd name="connsiteY3" fmla="*/ 419100 h 495756"/>
              <a:gd name="connsiteX4" fmla="*/ 333375 w 4686300"/>
              <a:gd name="connsiteY4" fmla="*/ 180975 h 495756"/>
              <a:gd name="connsiteX5" fmla="*/ 485775 w 4686300"/>
              <a:gd name="connsiteY5" fmla="*/ 466725 h 495756"/>
              <a:gd name="connsiteX6" fmla="*/ 723900 w 4686300"/>
              <a:gd name="connsiteY6" fmla="*/ 438150 h 495756"/>
              <a:gd name="connsiteX7" fmla="*/ 895350 w 4686300"/>
              <a:gd name="connsiteY7" fmla="*/ 485775 h 495756"/>
              <a:gd name="connsiteX8" fmla="*/ 1447800 w 4686300"/>
              <a:gd name="connsiteY8" fmla="*/ 476250 h 495756"/>
              <a:gd name="connsiteX9" fmla="*/ 4686300 w 4686300"/>
              <a:gd name="connsiteY9" fmla="*/ 466725 h 495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86300" h="495756">
                <a:moveTo>
                  <a:pt x="0" y="0"/>
                </a:moveTo>
                <a:cubicBezTo>
                  <a:pt x="23812" y="239712"/>
                  <a:pt x="47625" y="479425"/>
                  <a:pt x="76200" y="495300"/>
                </a:cubicBezTo>
                <a:cubicBezTo>
                  <a:pt x="104775" y="511175"/>
                  <a:pt x="141288" y="107950"/>
                  <a:pt x="171450" y="95250"/>
                </a:cubicBezTo>
                <a:cubicBezTo>
                  <a:pt x="201613" y="82550"/>
                  <a:pt x="230188" y="404813"/>
                  <a:pt x="257175" y="419100"/>
                </a:cubicBezTo>
                <a:cubicBezTo>
                  <a:pt x="284163" y="433388"/>
                  <a:pt x="295275" y="173038"/>
                  <a:pt x="333375" y="180975"/>
                </a:cubicBezTo>
                <a:cubicBezTo>
                  <a:pt x="371475" y="188912"/>
                  <a:pt x="420688" y="423863"/>
                  <a:pt x="485775" y="466725"/>
                </a:cubicBezTo>
                <a:cubicBezTo>
                  <a:pt x="550862" y="509587"/>
                  <a:pt x="655638" y="434975"/>
                  <a:pt x="723900" y="438150"/>
                </a:cubicBezTo>
                <a:cubicBezTo>
                  <a:pt x="792162" y="441325"/>
                  <a:pt x="774700" y="479425"/>
                  <a:pt x="895350" y="485775"/>
                </a:cubicBezTo>
                <a:cubicBezTo>
                  <a:pt x="1016000" y="492125"/>
                  <a:pt x="1447800" y="476250"/>
                  <a:pt x="1447800" y="476250"/>
                </a:cubicBezTo>
                <a:lnTo>
                  <a:pt x="4686300" y="466725"/>
                </a:lnTo>
              </a:path>
            </a:pathLst>
          </a:custGeom>
          <a:gradFill flip="none" rotWithShape="1">
            <a:gsLst>
              <a:gs pos="100000">
                <a:srgbClr val="9F9FFF"/>
              </a:gs>
              <a:gs pos="0">
                <a:srgbClr val="FFFFFF"/>
              </a:gs>
            </a:gsLst>
            <a:lin ang="0" scaled="1"/>
            <a:tileRect/>
          </a:gradFill>
          <a:ln w="28575">
            <a:solidFill>
              <a:srgbClr val="ED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F1122E-75FA-4F74-A6C2-0351B49E5D7E}"/>
              </a:ext>
            </a:extLst>
          </p:cNvPr>
          <p:cNvSpPr txBox="1"/>
          <p:nvPr/>
        </p:nvSpPr>
        <p:spPr>
          <a:xfrm>
            <a:off x="1081465" y="181173"/>
            <a:ext cx="3495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Common Approach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84200F-274E-4559-946D-4F7986770AB1}"/>
              </a:ext>
            </a:extLst>
          </p:cNvPr>
          <p:cNvSpPr txBox="1"/>
          <p:nvPr/>
        </p:nvSpPr>
        <p:spPr>
          <a:xfrm>
            <a:off x="1326922" y="1104167"/>
            <a:ext cx="6633785" cy="3743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40000"/>
              </a:lnSpc>
              <a:buAutoNum type="arabicPeriod"/>
            </a:pPr>
            <a:r>
              <a:rPr lang="en-US" altLang="ko-KR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Optimize some Overall Evaluation Criterion (OEC)</a:t>
            </a:r>
          </a:p>
          <a:p>
            <a:pPr marL="914400" lvl="1" indent="-457200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Loss, Accuracy, Likelihood, Revenue</a:t>
            </a:r>
          </a:p>
          <a:p>
            <a:pPr marL="914400" lvl="1" indent="-457200">
              <a:lnSpc>
                <a:spcPct val="140000"/>
              </a:lnSpc>
              <a:buFont typeface="Wingdings" panose="05000000000000000000" pitchFamily="2" charset="2"/>
              <a:buChar char="§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lnSpc>
                <a:spcPct val="140000"/>
              </a:lnSpc>
              <a:buAutoNum type="arabicPeriod"/>
            </a:pPr>
            <a:r>
              <a:rPr lang="en-US" altLang="ko-KR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Given tunable parameters</a:t>
            </a:r>
          </a:p>
          <a:p>
            <a:pPr marL="914400" lvl="1" indent="-457200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Hyperparameters, feature parameters</a:t>
            </a:r>
          </a:p>
          <a:p>
            <a:pPr marL="914400" lvl="1" indent="-457200">
              <a:lnSpc>
                <a:spcPct val="140000"/>
              </a:lnSpc>
              <a:buFont typeface="Wingdings" panose="05000000000000000000" pitchFamily="2" charset="2"/>
              <a:buChar char="§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lnSpc>
                <a:spcPct val="140000"/>
              </a:lnSpc>
              <a:buAutoNum type="arabicPeriod"/>
            </a:pPr>
            <a:r>
              <a:rPr lang="en-US" altLang="ko-KR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 an efficient way</a:t>
            </a:r>
          </a:p>
          <a:p>
            <a:pPr marL="914400" lvl="1" indent="-457200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Sample function as few times as possible</a:t>
            </a:r>
          </a:p>
          <a:p>
            <a:pPr marL="914400" lvl="1" indent="-457200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Training on big data is expensive</a:t>
            </a:r>
            <a:endParaRPr lang="en-US" altLang="ko-KR" sz="2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5181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F530D247-3C57-4AA4-B571-C3839C562651}"/>
              </a:ext>
            </a:extLst>
          </p:cNvPr>
          <p:cNvSpPr/>
          <p:nvPr/>
        </p:nvSpPr>
        <p:spPr>
          <a:xfrm>
            <a:off x="152778" y="133350"/>
            <a:ext cx="4686300" cy="495756"/>
          </a:xfrm>
          <a:custGeom>
            <a:avLst/>
            <a:gdLst>
              <a:gd name="connsiteX0" fmla="*/ 0 w 4686300"/>
              <a:gd name="connsiteY0" fmla="*/ 0 h 495756"/>
              <a:gd name="connsiteX1" fmla="*/ 76200 w 4686300"/>
              <a:gd name="connsiteY1" fmla="*/ 495300 h 495756"/>
              <a:gd name="connsiteX2" fmla="*/ 171450 w 4686300"/>
              <a:gd name="connsiteY2" fmla="*/ 95250 h 495756"/>
              <a:gd name="connsiteX3" fmla="*/ 257175 w 4686300"/>
              <a:gd name="connsiteY3" fmla="*/ 419100 h 495756"/>
              <a:gd name="connsiteX4" fmla="*/ 333375 w 4686300"/>
              <a:gd name="connsiteY4" fmla="*/ 180975 h 495756"/>
              <a:gd name="connsiteX5" fmla="*/ 485775 w 4686300"/>
              <a:gd name="connsiteY5" fmla="*/ 466725 h 495756"/>
              <a:gd name="connsiteX6" fmla="*/ 723900 w 4686300"/>
              <a:gd name="connsiteY6" fmla="*/ 438150 h 495756"/>
              <a:gd name="connsiteX7" fmla="*/ 895350 w 4686300"/>
              <a:gd name="connsiteY7" fmla="*/ 485775 h 495756"/>
              <a:gd name="connsiteX8" fmla="*/ 1447800 w 4686300"/>
              <a:gd name="connsiteY8" fmla="*/ 476250 h 495756"/>
              <a:gd name="connsiteX9" fmla="*/ 4686300 w 4686300"/>
              <a:gd name="connsiteY9" fmla="*/ 466725 h 495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86300" h="495756">
                <a:moveTo>
                  <a:pt x="0" y="0"/>
                </a:moveTo>
                <a:cubicBezTo>
                  <a:pt x="23812" y="239712"/>
                  <a:pt x="47625" y="479425"/>
                  <a:pt x="76200" y="495300"/>
                </a:cubicBezTo>
                <a:cubicBezTo>
                  <a:pt x="104775" y="511175"/>
                  <a:pt x="141288" y="107950"/>
                  <a:pt x="171450" y="95250"/>
                </a:cubicBezTo>
                <a:cubicBezTo>
                  <a:pt x="201613" y="82550"/>
                  <a:pt x="230188" y="404813"/>
                  <a:pt x="257175" y="419100"/>
                </a:cubicBezTo>
                <a:cubicBezTo>
                  <a:pt x="284163" y="433388"/>
                  <a:pt x="295275" y="173038"/>
                  <a:pt x="333375" y="180975"/>
                </a:cubicBezTo>
                <a:cubicBezTo>
                  <a:pt x="371475" y="188912"/>
                  <a:pt x="420688" y="423863"/>
                  <a:pt x="485775" y="466725"/>
                </a:cubicBezTo>
                <a:cubicBezTo>
                  <a:pt x="550862" y="509587"/>
                  <a:pt x="655638" y="434975"/>
                  <a:pt x="723900" y="438150"/>
                </a:cubicBezTo>
                <a:cubicBezTo>
                  <a:pt x="792162" y="441325"/>
                  <a:pt x="774700" y="479425"/>
                  <a:pt x="895350" y="485775"/>
                </a:cubicBezTo>
                <a:cubicBezTo>
                  <a:pt x="1016000" y="492125"/>
                  <a:pt x="1447800" y="476250"/>
                  <a:pt x="1447800" y="476250"/>
                </a:cubicBezTo>
                <a:lnTo>
                  <a:pt x="4686300" y="466725"/>
                </a:lnTo>
              </a:path>
            </a:pathLst>
          </a:custGeom>
          <a:gradFill flip="none" rotWithShape="1">
            <a:gsLst>
              <a:gs pos="100000">
                <a:srgbClr val="9F9FFF"/>
              </a:gs>
              <a:gs pos="0">
                <a:srgbClr val="FFFFFF"/>
              </a:gs>
            </a:gsLst>
            <a:lin ang="0" scaled="1"/>
            <a:tileRect/>
          </a:gradFill>
          <a:ln w="28575">
            <a:solidFill>
              <a:srgbClr val="ED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F6966A-5F8B-42C6-B2A8-AF86205FCD46}"/>
              </a:ext>
            </a:extLst>
          </p:cNvPr>
          <p:cNvSpPr txBox="1"/>
          <p:nvPr/>
        </p:nvSpPr>
        <p:spPr>
          <a:xfrm>
            <a:off x="1081465" y="181173"/>
            <a:ext cx="3495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Common Approach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B460E1-4803-4867-8ABB-5C59C3110B3E}"/>
              </a:ext>
            </a:extLst>
          </p:cNvPr>
          <p:cNvSpPr/>
          <p:nvPr/>
        </p:nvSpPr>
        <p:spPr>
          <a:xfrm>
            <a:off x="7332435" y="2457450"/>
            <a:ext cx="3609975" cy="21907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8F64C24-C06D-43F5-BD5C-FE151B4F828C}"/>
              </a:ext>
            </a:extLst>
          </p:cNvPr>
          <p:cNvSpPr/>
          <p:nvPr/>
        </p:nvSpPr>
        <p:spPr>
          <a:xfrm>
            <a:off x="8039855" y="3324225"/>
            <a:ext cx="2223710" cy="13239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Model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DF58EF-2A49-45D4-90B9-E297DE81D8F7}"/>
              </a:ext>
            </a:extLst>
          </p:cNvPr>
          <p:cNvSpPr txBox="1"/>
          <p:nvPr/>
        </p:nvSpPr>
        <p:spPr>
          <a:xfrm>
            <a:off x="8207828" y="2692956"/>
            <a:ext cx="20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Model Optimizer</a:t>
            </a:r>
            <a:endParaRPr lang="ko-KR" altLang="en-US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18AEA83-93C6-4690-99C7-59DDA0784A2E}"/>
              </a:ext>
            </a:extLst>
          </p:cNvPr>
          <p:cNvSpPr/>
          <p:nvPr/>
        </p:nvSpPr>
        <p:spPr>
          <a:xfrm>
            <a:off x="7765823" y="3857625"/>
            <a:ext cx="561975" cy="35242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E3D3D4B7-3E2B-4E7D-9E41-F210AE90F8FE}"/>
              </a:ext>
            </a:extLst>
          </p:cNvPr>
          <p:cNvSpPr/>
          <p:nvPr/>
        </p:nvSpPr>
        <p:spPr>
          <a:xfrm>
            <a:off x="9947050" y="3857625"/>
            <a:ext cx="561975" cy="35242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원통형 10">
            <a:extLst>
              <a:ext uri="{FF2B5EF4-FFF2-40B4-BE49-F238E27FC236}">
                <a16:creationId xmlns:a16="http://schemas.microsoft.com/office/drawing/2014/main" id="{D815C1DA-56F0-41E3-9D95-083C9306AAC7}"/>
              </a:ext>
            </a:extLst>
          </p:cNvPr>
          <p:cNvSpPr/>
          <p:nvPr/>
        </p:nvSpPr>
        <p:spPr>
          <a:xfrm>
            <a:off x="601890" y="3262313"/>
            <a:ext cx="1295400" cy="652462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DATA</a:t>
            </a:r>
            <a:endParaRPr lang="ko-KR" altLang="en-US" dirty="0"/>
          </a:p>
        </p:txBody>
      </p:sp>
      <p:sp>
        <p:nvSpPr>
          <p:cNvPr id="12" name="순서도: 다중 문서 11">
            <a:extLst>
              <a:ext uri="{FF2B5EF4-FFF2-40B4-BE49-F238E27FC236}">
                <a16:creationId xmlns:a16="http://schemas.microsoft.com/office/drawing/2014/main" id="{48C643A1-43FE-42E9-9ADF-98AE149C214D}"/>
              </a:ext>
            </a:extLst>
          </p:cNvPr>
          <p:cNvSpPr/>
          <p:nvPr/>
        </p:nvSpPr>
        <p:spPr>
          <a:xfrm>
            <a:off x="2330678" y="2667000"/>
            <a:ext cx="1637555" cy="1843088"/>
          </a:xfrm>
          <a:prstGeom prst="flowChartMultidocumen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Default</a:t>
            </a:r>
          </a:p>
          <a:p>
            <a:pPr algn="ctr"/>
            <a:r>
              <a:rPr lang="en-US" altLang="ko-KR" dirty="0"/>
              <a:t>Prediction</a:t>
            </a:r>
          </a:p>
          <a:p>
            <a:pPr algn="ctr"/>
            <a:endParaRPr lang="en-US" altLang="ko-KR" sz="800" dirty="0"/>
          </a:p>
          <a:p>
            <a:pPr algn="ctr"/>
            <a:r>
              <a:rPr lang="en-US" altLang="ko-KR" sz="1200" dirty="0"/>
              <a:t>With tunable ML parameters</a:t>
            </a:r>
            <a:endParaRPr lang="ko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3EE208-5E24-4ACE-8DCE-3ED773F2CAF7}"/>
              </a:ext>
            </a:extLst>
          </p:cNvPr>
          <p:cNvSpPr/>
          <p:nvPr/>
        </p:nvSpPr>
        <p:spPr>
          <a:xfrm>
            <a:off x="4983135" y="2631281"/>
            <a:ext cx="1385740" cy="18430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389EEED-27D7-4252-821D-A3D2B34B5683}"/>
              </a:ext>
            </a:extLst>
          </p:cNvPr>
          <p:cNvCxnSpPr/>
          <p:nvPr/>
        </p:nvCxnSpPr>
        <p:spPr>
          <a:xfrm>
            <a:off x="3968233" y="3062288"/>
            <a:ext cx="10149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3409A27-9C97-47DB-B842-F7C5C9F0427C}"/>
              </a:ext>
            </a:extLst>
          </p:cNvPr>
          <p:cNvCxnSpPr>
            <a:cxnSpLocks/>
          </p:cNvCxnSpPr>
          <p:nvPr/>
        </p:nvCxnSpPr>
        <p:spPr>
          <a:xfrm flipH="1">
            <a:off x="3968233" y="4033837"/>
            <a:ext cx="10149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B14C14F-F4DD-4FCA-B174-63C65E105E8C}"/>
              </a:ext>
            </a:extLst>
          </p:cNvPr>
          <p:cNvSpPr txBox="1"/>
          <p:nvPr/>
        </p:nvSpPr>
        <p:spPr>
          <a:xfrm>
            <a:off x="2956109" y="2707113"/>
            <a:ext cx="3090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Prediction Accuracy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0B3A35-DEBB-46A0-867A-041A1FE4DB55}"/>
              </a:ext>
            </a:extLst>
          </p:cNvPr>
          <p:cNvSpPr txBox="1"/>
          <p:nvPr/>
        </p:nvSpPr>
        <p:spPr>
          <a:xfrm>
            <a:off x="2856375" y="4066675"/>
            <a:ext cx="3090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New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parameters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75890F-0417-496D-A346-47FBFC930F6D}"/>
              </a:ext>
            </a:extLst>
          </p:cNvPr>
          <p:cNvSpPr txBox="1"/>
          <p:nvPr/>
        </p:nvSpPr>
        <p:spPr>
          <a:xfrm>
            <a:off x="5136982" y="3914775"/>
            <a:ext cx="12397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Optimally suggests</a:t>
            </a:r>
          </a:p>
          <a:p>
            <a:pPr algn="r"/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new parameters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5022051-6409-404D-A816-67D7F6CA34ED}"/>
                  </a:ext>
                </a:extLst>
              </p:cNvPr>
              <p:cNvSpPr txBox="1"/>
              <p:nvPr/>
            </p:nvSpPr>
            <p:spPr>
              <a:xfrm>
                <a:off x="5499246" y="3190013"/>
                <a:ext cx="477503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5022051-6409-404D-A816-67D7F6CA3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246" y="3190013"/>
                <a:ext cx="477503" cy="6707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DFD11E7-59A3-41F7-AA06-4D44DE8CCC68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897290" y="3588544"/>
            <a:ext cx="433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1257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F530D247-3C57-4AA4-B571-C3839C562651}"/>
              </a:ext>
            </a:extLst>
          </p:cNvPr>
          <p:cNvSpPr/>
          <p:nvPr/>
        </p:nvSpPr>
        <p:spPr>
          <a:xfrm>
            <a:off x="152778" y="133350"/>
            <a:ext cx="4686300" cy="495756"/>
          </a:xfrm>
          <a:custGeom>
            <a:avLst/>
            <a:gdLst>
              <a:gd name="connsiteX0" fmla="*/ 0 w 4686300"/>
              <a:gd name="connsiteY0" fmla="*/ 0 h 495756"/>
              <a:gd name="connsiteX1" fmla="*/ 76200 w 4686300"/>
              <a:gd name="connsiteY1" fmla="*/ 495300 h 495756"/>
              <a:gd name="connsiteX2" fmla="*/ 171450 w 4686300"/>
              <a:gd name="connsiteY2" fmla="*/ 95250 h 495756"/>
              <a:gd name="connsiteX3" fmla="*/ 257175 w 4686300"/>
              <a:gd name="connsiteY3" fmla="*/ 419100 h 495756"/>
              <a:gd name="connsiteX4" fmla="*/ 333375 w 4686300"/>
              <a:gd name="connsiteY4" fmla="*/ 180975 h 495756"/>
              <a:gd name="connsiteX5" fmla="*/ 485775 w 4686300"/>
              <a:gd name="connsiteY5" fmla="*/ 466725 h 495756"/>
              <a:gd name="connsiteX6" fmla="*/ 723900 w 4686300"/>
              <a:gd name="connsiteY6" fmla="*/ 438150 h 495756"/>
              <a:gd name="connsiteX7" fmla="*/ 895350 w 4686300"/>
              <a:gd name="connsiteY7" fmla="*/ 485775 h 495756"/>
              <a:gd name="connsiteX8" fmla="*/ 1447800 w 4686300"/>
              <a:gd name="connsiteY8" fmla="*/ 476250 h 495756"/>
              <a:gd name="connsiteX9" fmla="*/ 4686300 w 4686300"/>
              <a:gd name="connsiteY9" fmla="*/ 466725 h 495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86300" h="495756">
                <a:moveTo>
                  <a:pt x="0" y="0"/>
                </a:moveTo>
                <a:cubicBezTo>
                  <a:pt x="23812" y="239712"/>
                  <a:pt x="47625" y="479425"/>
                  <a:pt x="76200" y="495300"/>
                </a:cubicBezTo>
                <a:cubicBezTo>
                  <a:pt x="104775" y="511175"/>
                  <a:pt x="141288" y="107950"/>
                  <a:pt x="171450" y="95250"/>
                </a:cubicBezTo>
                <a:cubicBezTo>
                  <a:pt x="201613" y="82550"/>
                  <a:pt x="230188" y="404813"/>
                  <a:pt x="257175" y="419100"/>
                </a:cubicBezTo>
                <a:cubicBezTo>
                  <a:pt x="284163" y="433388"/>
                  <a:pt x="295275" y="173038"/>
                  <a:pt x="333375" y="180975"/>
                </a:cubicBezTo>
                <a:cubicBezTo>
                  <a:pt x="371475" y="188912"/>
                  <a:pt x="420688" y="423863"/>
                  <a:pt x="485775" y="466725"/>
                </a:cubicBezTo>
                <a:cubicBezTo>
                  <a:pt x="550862" y="509587"/>
                  <a:pt x="655638" y="434975"/>
                  <a:pt x="723900" y="438150"/>
                </a:cubicBezTo>
                <a:cubicBezTo>
                  <a:pt x="792162" y="441325"/>
                  <a:pt x="774700" y="479425"/>
                  <a:pt x="895350" y="485775"/>
                </a:cubicBezTo>
                <a:cubicBezTo>
                  <a:pt x="1016000" y="492125"/>
                  <a:pt x="1447800" y="476250"/>
                  <a:pt x="1447800" y="476250"/>
                </a:cubicBezTo>
                <a:lnTo>
                  <a:pt x="4686300" y="466725"/>
                </a:lnTo>
              </a:path>
            </a:pathLst>
          </a:custGeom>
          <a:gradFill flip="none" rotWithShape="1">
            <a:gsLst>
              <a:gs pos="100000">
                <a:srgbClr val="9F9FFF"/>
              </a:gs>
              <a:gs pos="0">
                <a:srgbClr val="FFFFFF"/>
              </a:gs>
            </a:gsLst>
            <a:lin ang="0" scaled="1"/>
            <a:tileRect/>
          </a:gradFill>
          <a:ln w="28575">
            <a:solidFill>
              <a:srgbClr val="ED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F6966A-5F8B-42C6-B2A8-AF86205FCD46}"/>
              </a:ext>
            </a:extLst>
          </p:cNvPr>
          <p:cNvSpPr txBox="1"/>
          <p:nvPr/>
        </p:nvSpPr>
        <p:spPr>
          <a:xfrm>
            <a:off x="1081465" y="181173"/>
            <a:ext cx="3495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Common Approach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F23C7954-720D-4FFB-998E-78B8CFEDE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161" y="1051461"/>
            <a:ext cx="8019068" cy="545266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D889E58-65C8-4C7D-B127-E57BA2DE64F5}"/>
              </a:ext>
            </a:extLst>
          </p:cNvPr>
          <p:cNvSpPr/>
          <p:nvPr/>
        </p:nvSpPr>
        <p:spPr>
          <a:xfrm>
            <a:off x="7418895" y="1923068"/>
            <a:ext cx="1743960" cy="4524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FD5D55-D8CC-45C8-8C1F-42A0B6DEECC2}"/>
              </a:ext>
            </a:extLst>
          </p:cNvPr>
          <p:cNvSpPr txBox="1"/>
          <p:nvPr/>
        </p:nvSpPr>
        <p:spPr>
          <a:xfrm>
            <a:off x="4659984" y="1903107"/>
            <a:ext cx="2872032" cy="457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BO based Optimizer</a:t>
            </a:r>
            <a:endParaRPr lang="ko-KR" altLang="en-US" sz="2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0469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5E60C76-A823-40E5-8BF2-CE532D2E6BFE}"/>
              </a:ext>
            </a:extLst>
          </p:cNvPr>
          <p:cNvSpPr/>
          <p:nvPr/>
        </p:nvSpPr>
        <p:spPr>
          <a:xfrm>
            <a:off x="1468314" y="3603174"/>
            <a:ext cx="4392891" cy="2507530"/>
          </a:xfrm>
          <a:prstGeom prst="rect">
            <a:avLst/>
          </a:prstGeom>
          <a:noFill/>
          <a:ln>
            <a:solidFill>
              <a:srgbClr val="E0E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F530D247-3C57-4AA4-B571-C3839C562651}"/>
              </a:ext>
            </a:extLst>
          </p:cNvPr>
          <p:cNvSpPr/>
          <p:nvPr/>
        </p:nvSpPr>
        <p:spPr>
          <a:xfrm>
            <a:off x="152778" y="133350"/>
            <a:ext cx="4686300" cy="495756"/>
          </a:xfrm>
          <a:custGeom>
            <a:avLst/>
            <a:gdLst>
              <a:gd name="connsiteX0" fmla="*/ 0 w 4686300"/>
              <a:gd name="connsiteY0" fmla="*/ 0 h 495756"/>
              <a:gd name="connsiteX1" fmla="*/ 76200 w 4686300"/>
              <a:gd name="connsiteY1" fmla="*/ 495300 h 495756"/>
              <a:gd name="connsiteX2" fmla="*/ 171450 w 4686300"/>
              <a:gd name="connsiteY2" fmla="*/ 95250 h 495756"/>
              <a:gd name="connsiteX3" fmla="*/ 257175 w 4686300"/>
              <a:gd name="connsiteY3" fmla="*/ 419100 h 495756"/>
              <a:gd name="connsiteX4" fmla="*/ 333375 w 4686300"/>
              <a:gd name="connsiteY4" fmla="*/ 180975 h 495756"/>
              <a:gd name="connsiteX5" fmla="*/ 485775 w 4686300"/>
              <a:gd name="connsiteY5" fmla="*/ 466725 h 495756"/>
              <a:gd name="connsiteX6" fmla="*/ 723900 w 4686300"/>
              <a:gd name="connsiteY6" fmla="*/ 438150 h 495756"/>
              <a:gd name="connsiteX7" fmla="*/ 895350 w 4686300"/>
              <a:gd name="connsiteY7" fmla="*/ 485775 h 495756"/>
              <a:gd name="connsiteX8" fmla="*/ 1447800 w 4686300"/>
              <a:gd name="connsiteY8" fmla="*/ 476250 h 495756"/>
              <a:gd name="connsiteX9" fmla="*/ 4686300 w 4686300"/>
              <a:gd name="connsiteY9" fmla="*/ 466725 h 495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86300" h="495756">
                <a:moveTo>
                  <a:pt x="0" y="0"/>
                </a:moveTo>
                <a:cubicBezTo>
                  <a:pt x="23812" y="239712"/>
                  <a:pt x="47625" y="479425"/>
                  <a:pt x="76200" y="495300"/>
                </a:cubicBezTo>
                <a:cubicBezTo>
                  <a:pt x="104775" y="511175"/>
                  <a:pt x="141288" y="107950"/>
                  <a:pt x="171450" y="95250"/>
                </a:cubicBezTo>
                <a:cubicBezTo>
                  <a:pt x="201613" y="82550"/>
                  <a:pt x="230188" y="404813"/>
                  <a:pt x="257175" y="419100"/>
                </a:cubicBezTo>
                <a:cubicBezTo>
                  <a:pt x="284163" y="433388"/>
                  <a:pt x="295275" y="173038"/>
                  <a:pt x="333375" y="180975"/>
                </a:cubicBezTo>
                <a:cubicBezTo>
                  <a:pt x="371475" y="188912"/>
                  <a:pt x="420688" y="423863"/>
                  <a:pt x="485775" y="466725"/>
                </a:cubicBezTo>
                <a:cubicBezTo>
                  <a:pt x="550862" y="509587"/>
                  <a:pt x="655638" y="434975"/>
                  <a:pt x="723900" y="438150"/>
                </a:cubicBezTo>
                <a:cubicBezTo>
                  <a:pt x="792162" y="441325"/>
                  <a:pt x="774700" y="479425"/>
                  <a:pt x="895350" y="485775"/>
                </a:cubicBezTo>
                <a:cubicBezTo>
                  <a:pt x="1016000" y="492125"/>
                  <a:pt x="1447800" y="476250"/>
                  <a:pt x="1447800" y="476250"/>
                </a:cubicBezTo>
                <a:lnTo>
                  <a:pt x="4686300" y="466725"/>
                </a:lnTo>
              </a:path>
            </a:pathLst>
          </a:custGeom>
          <a:gradFill flip="none" rotWithShape="1">
            <a:gsLst>
              <a:gs pos="100000">
                <a:srgbClr val="9F9FFF"/>
              </a:gs>
              <a:gs pos="0">
                <a:srgbClr val="FFFFFF"/>
              </a:gs>
            </a:gsLst>
            <a:lin ang="0" scaled="1"/>
            <a:tileRect/>
          </a:gradFill>
          <a:ln w="28575">
            <a:solidFill>
              <a:srgbClr val="ED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F6966A-5F8B-42C6-B2A8-AF86205FCD46}"/>
              </a:ext>
            </a:extLst>
          </p:cNvPr>
          <p:cNvSpPr txBox="1"/>
          <p:nvPr/>
        </p:nvSpPr>
        <p:spPr>
          <a:xfrm>
            <a:off x="1081465" y="181173"/>
            <a:ext cx="3495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Bayesian Optimization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E19582-31F7-4F2F-9FBD-C16AE803F975}"/>
              </a:ext>
            </a:extLst>
          </p:cNvPr>
          <p:cNvSpPr txBox="1"/>
          <p:nvPr/>
        </p:nvSpPr>
        <p:spPr>
          <a:xfrm>
            <a:off x="1211772" y="1018095"/>
            <a:ext cx="152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Optimization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5811C9-6645-4745-A55B-4877A6F90125}"/>
                  </a:ext>
                </a:extLst>
              </p:cNvPr>
              <p:cNvSpPr txBox="1"/>
              <p:nvPr/>
            </p:nvSpPr>
            <p:spPr>
              <a:xfrm>
                <a:off x="1972773" y="1738709"/>
                <a:ext cx="7956223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Find</a:t>
                </a:r>
                <a:r>
                  <a:rPr lang="ko-KR" altLang="en-US" sz="2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2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optimal</a:t>
                </a:r>
                <a:r>
                  <a:rPr lang="ko-KR" altLang="en-US" sz="2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2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solution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1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sz="21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ko-KR" altLang="en-US" sz="2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2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that maximize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1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ko-KR" sz="2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2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1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altLang="ko-KR" sz="2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endParaRPr lang="ko-KR" altLang="en-US" sz="2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5811C9-6645-4745-A55B-4877A6F90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773" y="1738709"/>
                <a:ext cx="7956223" cy="415498"/>
              </a:xfrm>
              <a:prstGeom prst="rect">
                <a:avLst/>
              </a:prstGeom>
              <a:blipFill>
                <a:blip r:embed="rId2"/>
                <a:stretch>
                  <a:fillRect t="-8824" b="-29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DA57174-B2DD-41B9-8C2B-07A0CAFE4182}"/>
              </a:ext>
            </a:extLst>
          </p:cNvPr>
          <p:cNvSpPr txBox="1"/>
          <p:nvPr/>
        </p:nvSpPr>
        <p:spPr>
          <a:xfrm>
            <a:off x="1972773" y="2335447"/>
            <a:ext cx="79562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Suggest Two essential element</a:t>
            </a:r>
            <a:endParaRPr lang="ko-KR" altLang="en-US" sz="2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6D56DDC-22F4-4985-B31D-0FAE57395ABA}"/>
              </a:ext>
            </a:extLst>
          </p:cNvPr>
          <p:cNvSpPr/>
          <p:nvPr/>
        </p:nvSpPr>
        <p:spPr>
          <a:xfrm>
            <a:off x="2308002" y="3339224"/>
            <a:ext cx="2699193" cy="527901"/>
          </a:xfrm>
          <a:prstGeom prst="rect">
            <a:avLst/>
          </a:prstGeom>
          <a:solidFill>
            <a:schemeClr val="bg1"/>
          </a:solidFill>
          <a:ln w="28575">
            <a:solidFill>
              <a:srgbClr val="E0E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Surrogate Model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8D40E0-CB5E-4EC5-BDC8-3B600DB278A1}"/>
              </a:ext>
            </a:extLst>
          </p:cNvPr>
          <p:cNvSpPr/>
          <p:nvPr/>
        </p:nvSpPr>
        <p:spPr>
          <a:xfrm>
            <a:off x="6532774" y="3603174"/>
            <a:ext cx="4392891" cy="2507530"/>
          </a:xfrm>
          <a:prstGeom prst="rect">
            <a:avLst/>
          </a:prstGeom>
          <a:noFill/>
          <a:ln>
            <a:solidFill>
              <a:srgbClr val="E0E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1F207-ED84-4FDC-A672-243EEEA36065}"/>
              </a:ext>
            </a:extLst>
          </p:cNvPr>
          <p:cNvSpPr/>
          <p:nvPr/>
        </p:nvSpPr>
        <p:spPr>
          <a:xfrm>
            <a:off x="7447176" y="3339224"/>
            <a:ext cx="2699193" cy="527901"/>
          </a:xfrm>
          <a:prstGeom prst="rect">
            <a:avLst/>
          </a:prstGeom>
          <a:solidFill>
            <a:schemeClr val="bg1"/>
          </a:solidFill>
          <a:ln w="28575">
            <a:solidFill>
              <a:srgbClr val="E0E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Acquisition Function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2542AB-50D2-43D6-B706-1F6125E55BF6}"/>
                  </a:ext>
                </a:extLst>
              </p:cNvPr>
              <p:cNvSpPr txBox="1"/>
              <p:nvPr/>
            </p:nvSpPr>
            <p:spPr>
              <a:xfrm>
                <a:off x="2333934" y="4069349"/>
                <a:ext cx="2647327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,…,(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2542AB-50D2-43D6-B706-1F6125E55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934" y="4069349"/>
                <a:ext cx="2647327" cy="312650"/>
              </a:xfrm>
              <a:prstGeom prst="rect">
                <a:avLst/>
              </a:prstGeom>
              <a:blipFill>
                <a:blip r:embed="rId3"/>
                <a:stretch>
                  <a:fillRect r="-691" b="-274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1DDEA4-4D81-421D-83A9-61CB31CA534E}"/>
                  </a:ext>
                </a:extLst>
              </p:cNvPr>
              <p:cNvSpPr txBox="1"/>
              <p:nvPr/>
            </p:nvSpPr>
            <p:spPr>
              <a:xfrm>
                <a:off x="7875911" y="4069349"/>
                <a:ext cx="18417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𝑅𝑒𝑐𝑜𝑚𝑚𝑎𝑛𝑑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1DDEA4-4D81-421D-83A9-61CB31CA5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5911" y="4069349"/>
                <a:ext cx="1841722" cy="276999"/>
              </a:xfrm>
              <a:prstGeom prst="rect">
                <a:avLst/>
              </a:prstGeom>
              <a:blipFill>
                <a:blip r:embed="rId4"/>
                <a:stretch>
                  <a:fillRect l="-1987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>
            <a:extLst>
              <a:ext uri="{FF2B5EF4-FFF2-40B4-BE49-F238E27FC236}">
                <a16:creationId xmlns:a16="http://schemas.microsoft.com/office/drawing/2014/main" id="{FA5CF4EF-4C11-4D3A-8AF7-6ED8E9145FA8}"/>
              </a:ext>
            </a:extLst>
          </p:cNvPr>
          <p:cNvSpPr/>
          <p:nvPr/>
        </p:nvSpPr>
        <p:spPr>
          <a:xfrm>
            <a:off x="1963260" y="4856939"/>
            <a:ext cx="33886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Probabilistic Estimation of Unknown Objective Function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5850E8-C3BD-45BE-A97F-1FE6FBF1FBED}"/>
              </a:ext>
            </a:extLst>
          </p:cNvPr>
          <p:cNvSpPr/>
          <p:nvPr/>
        </p:nvSpPr>
        <p:spPr>
          <a:xfrm>
            <a:off x="6762608" y="4836102"/>
            <a:ext cx="40683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Recommend candidate values to help you find the optimal input value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9765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F530D247-3C57-4AA4-B571-C3839C562651}"/>
              </a:ext>
            </a:extLst>
          </p:cNvPr>
          <p:cNvSpPr/>
          <p:nvPr/>
        </p:nvSpPr>
        <p:spPr>
          <a:xfrm>
            <a:off x="152778" y="133350"/>
            <a:ext cx="4686300" cy="495756"/>
          </a:xfrm>
          <a:custGeom>
            <a:avLst/>
            <a:gdLst>
              <a:gd name="connsiteX0" fmla="*/ 0 w 4686300"/>
              <a:gd name="connsiteY0" fmla="*/ 0 h 495756"/>
              <a:gd name="connsiteX1" fmla="*/ 76200 w 4686300"/>
              <a:gd name="connsiteY1" fmla="*/ 495300 h 495756"/>
              <a:gd name="connsiteX2" fmla="*/ 171450 w 4686300"/>
              <a:gd name="connsiteY2" fmla="*/ 95250 h 495756"/>
              <a:gd name="connsiteX3" fmla="*/ 257175 w 4686300"/>
              <a:gd name="connsiteY3" fmla="*/ 419100 h 495756"/>
              <a:gd name="connsiteX4" fmla="*/ 333375 w 4686300"/>
              <a:gd name="connsiteY4" fmla="*/ 180975 h 495756"/>
              <a:gd name="connsiteX5" fmla="*/ 485775 w 4686300"/>
              <a:gd name="connsiteY5" fmla="*/ 466725 h 495756"/>
              <a:gd name="connsiteX6" fmla="*/ 723900 w 4686300"/>
              <a:gd name="connsiteY6" fmla="*/ 438150 h 495756"/>
              <a:gd name="connsiteX7" fmla="*/ 895350 w 4686300"/>
              <a:gd name="connsiteY7" fmla="*/ 485775 h 495756"/>
              <a:gd name="connsiteX8" fmla="*/ 1447800 w 4686300"/>
              <a:gd name="connsiteY8" fmla="*/ 476250 h 495756"/>
              <a:gd name="connsiteX9" fmla="*/ 4686300 w 4686300"/>
              <a:gd name="connsiteY9" fmla="*/ 466725 h 495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86300" h="495756">
                <a:moveTo>
                  <a:pt x="0" y="0"/>
                </a:moveTo>
                <a:cubicBezTo>
                  <a:pt x="23812" y="239712"/>
                  <a:pt x="47625" y="479425"/>
                  <a:pt x="76200" y="495300"/>
                </a:cubicBezTo>
                <a:cubicBezTo>
                  <a:pt x="104775" y="511175"/>
                  <a:pt x="141288" y="107950"/>
                  <a:pt x="171450" y="95250"/>
                </a:cubicBezTo>
                <a:cubicBezTo>
                  <a:pt x="201613" y="82550"/>
                  <a:pt x="230188" y="404813"/>
                  <a:pt x="257175" y="419100"/>
                </a:cubicBezTo>
                <a:cubicBezTo>
                  <a:pt x="284163" y="433388"/>
                  <a:pt x="295275" y="173038"/>
                  <a:pt x="333375" y="180975"/>
                </a:cubicBezTo>
                <a:cubicBezTo>
                  <a:pt x="371475" y="188912"/>
                  <a:pt x="420688" y="423863"/>
                  <a:pt x="485775" y="466725"/>
                </a:cubicBezTo>
                <a:cubicBezTo>
                  <a:pt x="550862" y="509587"/>
                  <a:pt x="655638" y="434975"/>
                  <a:pt x="723900" y="438150"/>
                </a:cubicBezTo>
                <a:cubicBezTo>
                  <a:pt x="792162" y="441325"/>
                  <a:pt x="774700" y="479425"/>
                  <a:pt x="895350" y="485775"/>
                </a:cubicBezTo>
                <a:cubicBezTo>
                  <a:pt x="1016000" y="492125"/>
                  <a:pt x="1447800" y="476250"/>
                  <a:pt x="1447800" y="476250"/>
                </a:cubicBezTo>
                <a:lnTo>
                  <a:pt x="4686300" y="466725"/>
                </a:lnTo>
              </a:path>
            </a:pathLst>
          </a:custGeom>
          <a:gradFill flip="none" rotWithShape="1">
            <a:gsLst>
              <a:gs pos="100000">
                <a:srgbClr val="9F9FFF"/>
              </a:gs>
              <a:gs pos="0">
                <a:srgbClr val="FFFFFF"/>
              </a:gs>
            </a:gsLst>
            <a:lin ang="0" scaled="1"/>
            <a:tileRect/>
          </a:gradFill>
          <a:ln w="28575">
            <a:solidFill>
              <a:srgbClr val="ED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F6966A-5F8B-42C6-B2A8-AF86205FCD46}"/>
              </a:ext>
            </a:extLst>
          </p:cNvPr>
          <p:cNvSpPr txBox="1"/>
          <p:nvPr/>
        </p:nvSpPr>
        <p:spPr>
          <a:xfrm>
            <a:off x="1081465" y="181173"/>
            <a:ext cx="3495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Bayesian Optimization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E19582-31F7-4F2F-9FBD-C16AE803F975}"/>
              </a:ext>
            </a:extLst>
          </p:cNvPr>
          <p:cNvSpPr txBox="1"/>
          <p:nvPr/>
        </p:nvSpPr>
        <p:spPr>
          <a:xfrm>
            <a:off x="1211772" y="1018095"/>
            <a:ext cx="152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Optimization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5811C9-6645-4745-A55B-4877A6F90125}"/>
                  </a:ext>
                </a:extLst>
              </p:cNvPr>
              <p:cNvSpPr txBox="1"/>
              <p:nvPr/>
            </p:nvSpPr>
            <p:spPr>
              <a:xfrm>
                <a:off x="1972773" y="1776416"/>
                <a:ext cx="7956223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Find</a:t>
                </a:r>
                <a:r>
                  <a:rPr lang="ko-KR" altLang="en-US" sz="2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2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optimal</a:t>
                </a:r>
                <a:r>
                  <a:rPr lang="ko-KR" altLang="en-US" sz="2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2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solution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1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sz="21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ko-KR" altLang="en-US" sz="2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2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that maximize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1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ko-KR" sz="2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2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1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altLang="ko-KR" sz="2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endParaRPr lang="ko-KR" altLang="en-US" sz="2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5811C9-6645-4745-A55B-4877A6F90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773" y="1776416"/>
                <a:ext cx="7956223" cy="415498"/>
              </a:xfrm>
              <a:prstGeom prst="rect">
                <a:avLst/>
              </a:prstGeom>
              <a:blipFill>
                <a:blip r:embed="rId2"/>
                <a:stretch>
                  <a:fillRect t="-8696" b="-27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DA57174-B2DD-41B9-8C2B-07A0CAFE4182}"/>
              </a:ext>
            </a:extLst>
          </p:cNvPr>
          <p:cNvSpPr txBox="1"/>
          <p:nvPr/>
        </p:nvSpPr>
        <p:spPr>
          <a:xfrm>
            <a:off x="1972773" y="2373154"/>
            <a:ext cx="79562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Suggest Two essential element</a:t>
            </a:r>
            <a:endParaRPr lang="ko-KR" altLang="en-US" sz="2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FC4D64C-1770-431A-8785-680ED7B190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882" y="3429000"/>
            <a:ext cx="9414236" cy="19082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4212CC-DAEE-4C73-995B-CAD82DFBE5E2}"/>
              </a:ext>
            </a:extLst>
          </p:cNvPr>
          <p:cNvSpPr txBox="1"/>
          <p:nvPr/>
        </p:nvSpPr>
        <p:spPr>
          <a:xfrm>
            <a:off x="2117888" y="5534908"/>
            <a:ext cx="79562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Pseudo-code for BO algorithm</a:t>
            </a:r>
            <a:endParaRPr lang="ko-KR" altLang="en-US" sz="2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5294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5E60C76-A823-40E5-8BF2-CE532D2E6BFE}"/>
              </a:ext>
            </a:extLst>
          </p:cNvPr>
          <p:cNvSpPr/>
          <p:nvPr/>
        </p:nvSpPr>
        <p:spPr>
          <a:xfrm>
            <a:off x="857840" y="1216059"/>
            <a:ext cx="10784264" cy="5250730"/>
          </a:xfrm>
          <a:prstGeom prst="rect">
            <a:avLst/>
          </a:prstGeom>
          <a:noFill/>
          <a:ln>
            <a:solidFill>
              <a:srgbClr val="E0E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F530D247-3C57-4AA4-B571-C3839C562651}"/>
              </a:ext>
            </a:extLst>
          </p:cNvPr>
          <p:cNvSpPr/>
          <p:nvPr/>
        </p:nvSpPr>
        <p:spPr>
          <a:xfrm>
            <a:off x="152778" y="133350"/>
            <a:ext cx="4686300" cy="495756"/>
          </a:xfrm>
          <a:custGeom>
            <a:avLst/>
            <a:gdLst>
              <a:gd name="connsiteX0" fmla="*/ 0 w 4686300"/>
              <a:gd name="connsiteY0" fmla="*/ 0 h 495756"/>
              <a:gd name="connsiteX1" fmla="*/ 76200 w 4686300"/>
              <a:gd name="connsiteY1" fmla="*/ 495300 h 495756"/>
              <a:gd name="connsiteX2" fmla="*/ 171450 w 4686300"/>
              <a:gd name="connsiteY2" fmla="*/ 95250 h 495756"/>
              <a:gd name="connsiteX3" fmla="*/ 257175 w 4686300"/>
              <a:gd name="connsiteY3" fmla="*/ 419100 h 495756"/>
              <a:gd name="connsiteX4" fmla="*/ 333375 w 4686300"/>
              <a:gd name="connsiteY4" fmla="*/ 180975 h 495756"/>
              <a:gd name="connsiteX5" fmla="*/ 485775 w 4686300"/>
              <a:gd name="connsiteY5" fmla="*/ 466725 h 495756"/>
              <a:gd name="connsiteX6" fmla="*/ 723900 w 4686300"/>
              <a:gd name="connsiteY6" fmla="*/ 438150 h 495756"/>
              <a:gd name="connsiteX7" fmla="*/ 895350 w 4686300"/>
              <a:gd name="connsiteY7" fmla="*/ 485775 h 495756"/>
              <a:gd name="connsiteX8" fmla="*/ 1447800 w 4686300"/>
              <a:gd name="connsiteY8" fmla="*/ 476250 h 495756"/>
              <a:gd name="connsiteX9" fmla="*/ 4686300 w 4686300"/>
              <a:gd name="connsiteY9" fmla="*/ 466725 h 495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86300" h="495756">
                <a:moveTo>
                  <a:pt x="0" y="0"/>
                </a:moveTo>
                <a:cubicBezTo>
                  <a:pt x="23812" y="239712"/>
                  <a:pt x="47625" y="479425"/>
                  <a:pt x="76200" y="495300"/>
                </a:cubicBezTo>
                <a:cubicBezTo>
                  <a:pt x="104775" y="511175"/>
                  <a:pt x="141288" y="107950"/>
                  <a:pt x="171450" y="95250"/>
                </a:cubicBezTo>
                <a:cubicBezTo>
                  <a:pt x="201613" y="82550"/>
                  <a:pt x="230188" y="404813"/>
                  <a:pt x="257175" y="419100"/>
                </a:cubicBezTo>
                <a:cubicBezTo>
                  <a:pt x="284163" y="433388"/>
                  <a:pt x="295275" y="173038"/>
                  <a:pt x="333375" y="180975"/>
                </a:cubicBezTo>
                <a:cubicBezTo>
                  <a:pt x="371475" y="188912"/>
                  <a:pt x="420688" y="423863"/>
                  <a:pt x="485775" y="466725"/>
                </a:cubicBezTo>
                <a:cubicBezTo>
                  <a:pt x="550862" y="509587"/>
                  <a:pt x="655638" y="434975"/>
                  <a:pt x="723900" y="438150"/>
                </a:cubicBezTo>
                <a:cubicBezTo>
                  <a:pt x="792162" y="441325"/>
                  <a:pt x="774700" y="479425"/>
                  <a:pt x="895350" y="485775"/>
                </a:cubicBezTo>
                <a:cubicBezTo>
                  <a:pt x="1016000" y="492125"/>
                  <a:pt x="1447800" y="476250"/>
                  <a:pt x="1447800" y="476250"/>
                </a:cubicBezTo>
                <a:lnTo>
                  <a:pt x="4686300" y="466725"/>
                </a:lnTo>
              </a:path>
            </a:pathLst>
          </a:custGeom>
          <a:gradFill flip="none" rotWithShape="1">
            <a:gsLst>
              <a:gs pos="100000">
                <a:srgbClr val="9F9FFF"/>
              </a:gs>
              <a:gs pos="0">
                <a:srgbClr val="FFFFFF"/>
              </a:gs>
            </a:gsLst>
            <a:lin ang="0" scaled="1"/>
            <a:tileRect/>
          </a:gradFill>
          <a:ln w="28575">
            <a:solidFill>
              <a:srgbClr val="ED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F6966A-5F8B-42C6-B2A8-AF86205FCD46}"/>
              </a:ext>
            </a:extLst>
          </p:cNvPr>
          <p:cNvSpPr txBox="1"/>
          <p:nvPr/>
        </p:nvSpPr>
        <p:spPr>
          <a:xfrm>
            <a:off x="1081465" y="181173"/>
            <a:ext cx="3495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Bayesian Optimization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6D56DDC-22F4-4985-B31D-0FAE57395ABA}"/>
              </a:ext>
            </a:extLst>
          </p:cNvPr>
          <p:cNvSpPr/>
          <p:nvPr/>
        </p:nvSpPr>
        <p:spPr>
          <a:xfrm>
            <a:off x="1232644" y="942680"/>
            <a:ext cx="2699193" cy="527901"/>
          </a:xfrm>
          <a:prstGeom prst="rect">
            <a:avLst/>
          </a:prstGeom>
          <a:solidFill>
            <a:schemeClr val="bg1"/>
          </a:solidFill>
          <a:ln w="28575">
            <a:solidFill>
              <a:srgbClr val="E0E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Surrogate Model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76876E-0FD9-4D10-9FC0-33D109FA27F7}"/>
              </a:ext>
            </a:extLst>
          </p:cNvPr>
          <p:cNvSpPr/>
          <p:nvPr/>
        </p:nvSpPr>
        <p:spPr>
          <a:xfrm>
            <a:off x="1232644" y="1529633"/>
            <a:ext cx="2699193" cy="527901"/>
          </a:xfrm>
          <a:prstGeom prst="rect">
            <a:avLst/>
          </a:prstGeom>
          <a:solidFill>
            <a:schemeClr val="bg1"/>
          </a:solidFill>
          <a:ln w="28575">
            <a:solidFill>
              <a:srgbClr val="E0E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Gaussian Processes(GP)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9BCAE276-4C6B-4676-BA96-B7B07A7CFB29}"/>
                  </a:ext>
                </a:extLst>
              </p:cNvPr>
              <p:cNvSpPr/>
              <p:nvPr/>
            </p:nvSpPr>
            <p:spPr>
              <a:xfrm>
                <a:off x="3201972" y="2057438"/>
                <a:ext cx="6096000" cy="37452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srgbClr val="11111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i="1">
                          <a:solidFill>
                            <a:srgbClr val="11111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i="1">
                          <a:solidFill>
                            <a:srgbClr val="11111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i="1">
                          <a:solidFill>
                            <a:srgbClr val="111111"/>
                          </a:solidFill>
                          <a:latin typeface="Cambria Math" panose="02040503050406030204" pitchFamily="18" charset="0"/>
                        </a:rPr>
                        <m:t>)∼</m:t>
                      </m:r>
                      <m:r>
                        <a:rPr lang="en-US" altLang="ko-KR" i="1">
                          <a:solidFill>
                            <a:srgbClr val="111111"/>
                          </a:solidFill>
                          <a:latin typeface="Cambria Math" panose="02040503050406030204" pitchFamily="18" charset="0"/>
                        </a:rPr>
                        <m:t>𝐺𝑃</m:t>
                      </m:r>
                      <m:r>
                        <a:rPr lang="en-US" altLang="ko-KR" i="1">
                          <a:solidFill>
                            <a:srgbClr val="11111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l-GR" altLang="ko-KR" i="1">
                          <a:solidFill>
                            <a:srgbClr val="11111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l-GR" altLang="ko-KR" i="1">
                          <a:solidFill>
                            <a:srgbClr val="11111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i="1">
                          <a:solidFill>
                            <a:srgbClr val="11111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i="1">
                          <a:solidFill>
                            <a:srgbClr val="111111"/>
                          </a:solidFill>
                          <a:latin typeface="Cambria Math" panose="02040503050406030204" pitchFamily="18" charset="0"/>
                        </a:rPr>
                        <m:t>),</m:t>
                      </m:r>
                      <m:r>
                        <a:rPr lang="en-US" altLang="ko-KR" i="1">
                          <a:solidFill>
                            <a:srgbClr val="11111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ko-KR" i="1">
                          <a:solidFill>
                            <a:srgbClr val="11111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i="1">
                          <a:solidFill>
                            <a:srgbClr val="11111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i="1">
                          <a:solidFill>
                            <a:srgbClr val="11111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i="1">
                          <a:solidFill>
                            <a:srgbClr val="11111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i="1">
                          <a:solidFill>
                            <a:srgbClr val="111111"/>
                          </a:solidFill>
                          <a:latin typeface="Cambria Math" panose="02040503050406030204" pitchFamily="18" charset="0"/>
                        </a:rPr>
                        <m:t>′))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9BCAE276-4C6B-4676-BA96-B7B07A7CFB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972" y="2057438"/>
                <a:ext cx="6096000" cy="374526"/>
              </a:xfrm>
              <a:prstGeom prst="rect">
                <a:avLst/>
              </a:prstGeom>
              <a:blipFill>
                <a:blip r:embed="rId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71C432-AC1D-4752-A564-D5CAD0890D35}"/>
              </a:ext>
            </a:extLst>
          </p:cNvPr>
          <p:cNvSpPr/>
          <p:nvPr/>
        </p:nvSpPr>
        <p:spPr>
          <a:xfrm>
            <a:off x="1677972" y="500520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Gaussian process uses lazy learning and a measure of the similarity between points (the kernel function) to predict the value for an unseen point from training data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38506B4-5922-4A5F-870B-EE769B28F32B}"/>
              </a:ext>
            </a:extLst>
          </p:cNvPr>
          <p:cNvSpPr/>
          <p:nvPr/>
        </p:nvSpPr>
        <p:spPr>
          <a:xfrm>
            <a:off x="3654459" y="5694078"/>
            <a:ext cx="56435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Gaussian processes can be seen as an infinite-dimensional generalization of multivariate normal distributions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1" name="그림 20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6B8BD360-28F3-41EE-8D01-5F547FF52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857" y="2474510"/>
            <a:ext cx="7673155" cy="255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11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D10BACEF-B8DB-43A8-9460-4278531C0E89}"/>
              </a:ext>
            </a:extLst>
          </p:cNvPr>
          <p:cNvSpPr/>
          <p:nvPr/>
        </p:nvSpPr>
        <p:spPr>
          <a:xfrm>
            <a:off x="152778" y="133350"/>
            <a:ext cx="4686300" cy="495756"/>
          </a:xfrm>
          <a:custGeom>
            <a:avLst/>
            <a:gdLst>
              <a:gd name="connsiteX0" fmla="*/ 0 w 4686300"/>
              <a:gd name="connsiteY0" fmla="*/ 0 h 495756"/>
              <a:gd name="connsiteX1" fmla="*/ 76200 w 4686300"/>
              <a:gd name="connsiteY1" fmla="*/ 495300 h 495756"/>
              <a:gd name="connsiteX2" fmla="*/ 171450 w 4686300"/>
              <a:gd name="connsiteY2" fmla="*/ 95250 h 495756"/>
              <a:gd name="connsiteX3" fmla="*/ 257175 w 4686300"/>
              <a:gd name="connsiteY3" fmla="*/ 419100 h 495756"/>
              <a:gd name="connsiteX4" fmla="*/ 333375 w 4686300"/>
              <a:gd name="connsiteY4" fmla="*/ 180975 h 495756"/>
              <a:gd name="connsiteX5" fmla="*/ 485775 w 4686300"/>
              <a:gd name="connsiteY5" fmla="*/ 466725 h 495756"/>
              <a:gd name="connsiteX6" fmla="*/ 723900 w 4686300"/>
              <a:gd name="connsiteY6" fmla="*/ 438150 h 495756"/>
              <a:gd name="connsiteX7" fmla="*/ 895350 w 4686300"/>
              <a:gd name="connsiteY7" fmla="*/ 485775 h 495756"/>
              <a:gd name="connsiteX8" fmla="*/ 1447800 w 4686300"/>
              <a:gd name="connsiteY8" fmla="*/ 476250 h 495756"/>
              <a:gd name="connsiteX9" fmla="*/ 4686300 w 4686300"/>
              <a:gd name="connsiteY9" fmla="*/ 466725 h 495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86300" h="495756">
                <a:moveTo>
                  <a:pt x="0" y="0"/>
                </a:moveTo>
                <a:cubicBezTo>
                  <a:pt x="23812" y="239712"/>
                  <a:pt x="47625" y="479425"/>
                  <a:pt x="76200" y="495300"/>
                </a:cubicBezTo>
                <a:cubicBezTo>
                  <a:pt x="104775" y="511175"/>
                  <a:pt x="141288" y="107950"/>
                  <a:pt x="171450" y="95250"/>
                </a:cubicBezTo>
                <a:cubicBezTo>
                  <a:pt x="201613" y="82550"/>
                  <a:pt x="230188" y="404813"/>
                  <a:pt x="257175" y="419100"/>
                </a:cubicBezTo>
                <a:cubicBezTo>
                  <a:pt x="284163" y="433388"/>
                  <a:pt x="295275" y="173038"/>
                  <a:pt x="333375" y="180975"/>
                </a:cubicBezTo>
                <a:cubicBezTo>
                  <a:pt x="371475" y="188912"/>
                  <a:pt x="420688" y="423863"/>
                  <a:pt x="485775" y="466725"/>
                </a:cubicBezTo>
                <a:cubicBezTo>
                  <a:pt x="550862" y="509587"/>
                  <a:pt x="655638" y="434975"/>
                  <a:pt x="723900" y="438150"/>
                </a:cubicBezTo>
                <a:cubicBezTo>
                  <a:pt x="792162" y="441325"/>
                  <a:pt x="774700" y="479425"/>
                  <a:pt x="895350" y="485775"/>
                </a:cubicBezTo>
                <a:cubicBezTo>
                  <a:pt x="1016000" y="492125"/>
                  <a:pt x="1447800" y="476250"/>
                  <a:pt x="1447800" y="476250"/>
                </a:cubicBezTo>
                <a:lnTo>
                  <a:pt x="4686300" y="466725"/>
                </a:lnTo>
              </a:path>
            </a:pathLst>
          </a:custGeom>
          <a:gradFill flip="none" rotWithShape="1">
            <a:gsLst>
              <a:gs pos="100000">
                <a:srgbClr val="9F9FFF"/>
              </a:gs>
              <a:gs pos="0">
                <a:srgbClr val="FFFFFF"/>
              </a:gs>
            </a:gsLst>
            <a:lin ang="0" scaled="1"/>
            <a:tileRect/>
          </a:gradFill>
          <a:ln w="28575">
            <a:solidFill>
              <a:srgbClr val="ED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F1122E-75FA-4F74-A6C2-0351B49E5D7E}"/>
              </a:ext>
            </a:extLst>
          </p:cNvPr>
          <p:cNvSpPr txBox="1"/>
          <p:nvPr/>
        </p:nvSpPr>
        <p:spPr>
          <a:xfrm>
            <a:off x="1081465" y="181173"/>
            <a:ext cx="3495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Bayesian Optimization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4AE970-149C-4C1F-9804-7B80FD326E81}"/>
              </a:ext>
            </a:extLst>
          </p:cNvPr>
          <p:cNvSpPr txBox="1"/>
          <p:nvPr/>
        </p:nvSpPr>
        <p:spPr>
          <a:xfrm>
            <a:off x="2508646" y="2287629"/>
            <a:ext cx="7174707" cy="2282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Machine Learning is </a:t>
            </a:r>
          </a:p>
          <a:p>
            <a:pPr algn="ctr">
              <a:lnSpc>
                <a:spcPct val="120000"/>
              </a:lnSpc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Extremely powerful</a:t>
            </a:r>
          </a:p>
          <a:p>
            <a:pPr algn="ctr">
              <a:lnSpc>
                <a:spcPct val="120000"/>
              </a:lnSpc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But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Tuning Machine Learning system is </a:t>
            </a:r>
          </a:p>
          <a:p>
            <a:pPr algn="ctr">
              <a:lnSpc>
                <a:spcPct val="120000"/>
              </a:lnSpc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Extremely non-intuitive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9342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5E60C76-A823-40E5-8BF2-CE532D2E6BFE}"/>
              </a:ext>
            </a:extLst>
          </p:cNvPr>
          <p:cNvSpPr/>
          <p:nvPr/>
        </p:nvSpPr>
        <p:spPr>
          <a:xfrm>
            <a:off x="857840" y="1216059"/>
            <a:ext cx="10784264" cy="5250730"/>
          </a:xfrm>
          <a:prstGeom prst="rect">
            <a:avLst/>
          </a:prstGeom>
          <a:noFill/>
          <a:ln>
            <a:solidFill>
              <a:srgbClr val="E0E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F530D247-3C57-4AA4-B571-C3839C562651}"/>
              </a:ext>
            </a:extLst>
          </p:cNvPr>
          <p:cNvSpPr/>
          <p:nvPr/>
        </p:nvSpPr>
        <p:spPr>
          <a:xfrm>
            <a:off x="152778" y="133350"/>
            <a:ext cx="4686300" cy="495756"/>
          </a:xfrm>
          <a:custGeom>
            <a:avLst/>
            <a:gdLst>
              <a:gd name="connsiteX0" fmla="*/ 0 w 4686300"/>
              <a:gd name="connsiteY0" fmla="*/ 0 h 495756"/>
              <a:gd name="connsiteX1" fmla="*/ 76200 w 4686300"/>
              <a:gd name="connsiteY1" fmla="*/ 495300 h 495756"/>
              <a:gd name="connsiteX2" fmla="*/ 171450 w 4686300"/>
              <a:gd name="connsiteY2" fmla="*/ 95250 h 495756"/>
              <a:gd name="connsiteX3" fmla="*/ 257175 w 4686300"/>
              <a:gd name="connsiteY3" fmla="*/ 419100 h 495756"/>
              <a:gd name="connsiteX4" fmla="*/ 333375 w 4686300"/>
              <a:gd name="connsiteY4" fmla="*/ 180975 h 495756"/>
              <a:gd name="connsiteX5" fmla="*/ 485775 w 4686300"/>
              <a:gd name="connsiteY5" fmla="*/ 466725 h 495756"/>
              <a:gd name="connsiteX6" fmla="*/ 723900 w 4686300"/>
              <a:gd name="connsiteY6" fmla="*/ 438150 h 495756"/>
              <a:gd name="connsiteX7" fmla="*/ 895350 w 4686300"/>
              <a:gd name="connsiteY7" fmla="*/ 485775 h 495756"/>
              <a:gd name="connsiteX8" fmla="*/ 1447800 w 4686300"/>
              <a:gd name="connsiteY8" fmla="*/ 476250 h 495756"/>
              <a:gd name="connsiteX9" fmla="*/ 4686300 w 4686300"/>
              <a:gd name="connsiteY9" fmla="*/ 466725 h 495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86300" h="495756">
                <a:moveTo>
                  <a:pt x="0" y="0"/>
                </a:moveTo>
                <a:cubicBezTo>
                  <a:pt x="23812" y="239712"/>
                  <a:pt x="47625" y="479425"/>
                  <a:pt x="76200" y="495300"/>
                </a:cubicBezTo>
                <a:cubicBezTo>
                  <a:pt x="104775" y="511175"/>
                  <a:pt x="141288" y="107950"/>
                  <a:pt x="171450" y="95250"/>
                </a:cubicBezTo>
                <a:cubicBezTo>
                  <a:pt x="201613" y="82550"/>
                  <a:pt x="230188" y="404813"/>
                  <a:pt x="257175" y="419100"/>
                </a:cubicBezTo>
                <a:cubicBezTo>
                  <a:pt x="284163" y="433388"/>
                  <a:pt x="295275" y="173038"/>
                  <a:pt x="333375" y="180975"/>
                </a:cubicBezTo>
                <a:cubicBezTo>
                  <a:pt x="371475" y="188912"/>
                  <a:pt x="420688" y="423863"/>
                  <a:pt x="485775" y="466725"/>
                </a:cubicBezTo>
                <a:cubicBezTo>
                  <a:pt x="550862" y="509587"/>
                  <a:pt x="655638" y="434975"/>
                  <a:pt x="723900" y="438150"/>
                </a:cubicBezTo>
                <a:cubicBezTo>
                  <a:pt x="792162" y="441325"/>
                  <a:pt x="774700" y="479425"/>
                  <a:pt x="895350" y="485775"/>
                </a:cubicBezTo>
                <a:cubicBezTo>
                  <a:pt x="1016000" y="492125"/>
                  <a:pt x="1447800" y="476250"/>
                  <a:pt x="1447800" y="476250"/>
                </a:cubicBezTo>
                <a:lnTo>
                  <a:pt x="4686300" y="466725"/>
                </a:lnTo>
              </a:path>
            </a:pathLst>
          </a:custGeom>
          <a:gradFill flip="none" rotWithShape="1">
            <a:gsLst>
              <a:gs pos="100000">
                <a:srgbClr val="9F9FFF"/>
              </a:gs>
              <a:gs pos="0">
                <a:srgbClr val="FFFFFF"/>
              </a:gs>
            </a:gsLst>
            <a:lin ang="0" scaled="1"/>
            <a:tileRect/>
          </a:gradFill>
          <a:ln w="28575">
            <a:solidFill>
              <a:srgbClr val="ED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F6966A-5F8B-42C6-B2A8-AF86205FCD46}"/>
              </a:ext>
            </a:extLst>
          </p:cNvPr>
          <p:cNvSpPr txBox="1"/>
          <p:nvPr/>
        </p:nvSpPr>
        <p:spPr>
          <a:xfrm>
            <a:off x="1081465" y="181173"/>
            <a:ext cx="3495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Bayesian Optimization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6D56DDC-22F4-4985-B31D-0FAE57395ABA}"/>
              </a:ext>
            </a:extLst>
          </p:cNvPr>
          <p:cNvSpPr/>
          <p:nvPr/>
        </p:nvSpPr>
        <p:spPr>
          <a:xfrm>
            <a:off x="1232644" y="942680"/>
            <a:ext cx="2699193" cy="527901"/>
          </a:xfrm>
          <a:prstGeom prst="rect">
            <a:avLst/>
          </a:prstGeom>
          <a:solidFill>
            <a:schemeClr val="bg1"/>
          </a:solidFill>
          <a:ln w="28575">
            <a:solidFill>
              <a:srgbClr val="E0E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Surrogate Model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76876E-0FD9-4D10-9FC0-33D109FA27F7}"/>
              </a:ext>
            </a:extLst>
          </p:cNvPr>
          <p:cNvSpPr/>
          <p:nvPr/>
        </p:nvSpPr>
        <p:spPr>
          <a:xfrm>
            <a:off x="1232644" y="1529633"/>
            <a:ext cx="2699193" cy="527901"/>
          </a:xfrm>
          <a:prstGeom prst="rect">
            <a:avLst/>
          </a:prstGeom>
          <a:solidFill>
            <a:schemeClr val="bg1"/>
          </a:solidFill>
          <a:ln w="28575">
            <a:solidFill>
              <a:srgbClr val="E0E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Gaussian Processes(GP)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그림 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1C5D48C7-2B6F-4671-A13C-B572E4B56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490" y="2156517"/>
            <a:ext cx="3798734" cy="37987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41030B-ADF4-4AB5-A417-065C3AA8BEBD}"/>
              </a:ext>
            </a:extLst>
          </p:cNvPr>
          <p:cNvSpPr txBox="1"/>
          <p:nvPr/>
        </p:nvSpPr>
        <p:spPr>
          <a:xfrm>
            <a:off x="5912037" y="3129699"/>
            <a:ext cx="55052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black dotted line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Actual object function</a:t>
            </a: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Black line : Estimated avg function</a:t>
            </a: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Blue space : Estimated Standard deviation</a:t>
            </a:r>
          </a:p>
          <a:p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Black dots : searched input-function output point</a:t>
            </a:r>
          </a:p>
        </p:txBody>
      </p:sp>
    </p:spTree>
    <p:extLst>
      <p:ext uri="{BB962C8B-B14F-4D97-AF65-F5344CB8AC3E}">
        <p14:creationId xmlns:p14="http://schemas.microsoft.com/office/powerpoint/2010/main" val="2857019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5E60C76-A823-40E5-8BF2-CE532D2E6BFE}"/>
              </a:ext>
            </a:extLst>
          </p:cNvPr>
          <p:cNvSpPr/>
          <p:nvPr/>
        </p:nvSpPr>
        <p:spPr>
          <a:xfrm>
            <a:off x="857840" y="1216059"/>
            <a:ext cx="10784264" cy="5250730"/>
          </a:xfrm>
          <a:prstGeom prst="rect">
            <a:avLst/>
          </a:prstGeom>
          <a:noFill/>
          <a:ln>
            <a:solidFill>
              <a:srgbClr val="E0E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F530D247-3C57-4AA4-B571-C3839C562651}"/>
              </a:ext>
            </a:extLst>
          </p:cNvPr>
          <p:cNvSpPr/>
          <p:nvPr/>
        </p:nvSpPr>
        <p:spPr>
          <a:xfrm>
            <a:off x="152778" y="133350"/>
            <a:ext cx="4686300" cy="495756"/>
          </a:xfrm>
          <a:custGeom>
            <a:avLst/>
            <a:gdLst>
              <a:gd name="connsiteX0" fmla="*/ 0 w 4686300"/>
              <a:gd name="connsiteY0" fmla="*/ 0 h 495756"/>
              <a:gd name="connsiteX1" fmla="*/ 76200 w 4686300"/>
              <a:gd name="connsiteY1" fmla="*/ 495300 h 495756"/>
              <a:gd name="connsiteX2" fmla="*/ 171450 w 4686300"/>
              <a:gd name="connsiteY2" fmla="*/ 95250 h 495756"/>
              <a:gd name="connsiteX3" fmla="*/ 257175 w 4686300"/>
              <a:gd name="connsiteY3" fmla="*/ 419100 h 495756"/>
              <a:gd name="connsiteX4" fmla="*/ 333375 w 4686300"/>
              <a:gd name="connsiteY4" fmla="*/ 180975 h 495756"/>
              <a:gd name="connsiteX5" fmla="*/ 485775 w 4686300"/>
              <a:gd name="connsiteY5" fmla="*/ 466725 h 495756"/>
              <a:gd name="connsiteX6" fmla="*/ 723900 w 4686300"/>
              <a:gd name="connsiteY6" fmla="*/ 438150 h 495756"/>
              <a:gd name="connsiteX7" fmla="*/ 895350 w 4686300"/>
              <a:gd name="connsiteY7" fmla="*/ 485775 h 495756"/>
              <a:gd name="connsiteX8" fmla="*/ 1447800 w 4686300"/>
              <a:gd name="connsiteY8" fmla="*/ 476250 h 495756"/>
              <a:gd name="connsiteX9" fmla="*/ 4686300 w 4686300"/>
              <a:gd name="connsiteY9" fmla="*/ 466725 h 495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86300" h="495756">
                <a:moveTo>
                  <a:pt x="0" y="0"/>
                </a:moveTo>
                <a:cubicBezTo>
                  <a:pt x="23812" y="239712"/>
                  <a:pt x="47625" y="479425"/>
                  <a:pt x="76200" y="495300"/>
                </a:cubicBezTo>
                <a:cubicBezTo>
                  <a:pt x="104775" y="511175"/>
                  <a:pt x="141288" y="107950"/>
                  <a:pt x="171450" y="95250"/>
                </a:cubicBezTo>
                <a:cubicBezTo>
                  <a:pt x="201613" y="82550"/>
                  <a:pt x="230188" y="404813"/>
                  <a:pt x="257175" y="419100"/>
                </a:cubicBezTo>
                <a:cubicBezTo>
                  <a:pt x="284163" y="433388"/>
                  <a:pt x="295275" y="173038"/>
                  <a:pt x="333375" y="180975"/>
                </a:cubicBezTo>
                <a:cubicBezTo>
                  <a:pt x="371475" y="188912"/>
                  <a:pt x="420688" y="423863"/>
                  <a:pt x="485775" y="466725"/>
                </a:cubicBezTo>
                <a:cubicBezTo>
                  <a:pt x="550862" y="509587"/>
                  <a:pt x="655638" y="434975"/>
                  <a:pt x="723900" y="438150"/>
                </a:cubicBezTo>
                <a:cubicBezTo>
                  <a:pt x="792162" y="441325"/>
                  <a:pt x="774700" y="479425"/>
                  <a:pt x="895350" y="485775"/>
                </a:cubicBezTo>
                <a:cubicBezTo>
                  <a:pt x="1016000" y="492125"/>
                  <a:pt x="1447800" y="476250"/>
                  <a:pt x="1447800" y="476250"/>
                </a:cubicBezTo>
                <a:lnTo>
                  <a:pt x="4686300" y="466725"/>
                </a:lnTo>
              </a:path>
            </a:pathLst>
          </a:custGeom>
          <a:gradFill flip="none" rotWithShape="1">
            <a:gsLst>
              <a:gs pos="100000">
                <a:srgbClr val="9F9FFF"/>
              </a:gs>
              <a:gs pos="0">
                <a:srgbClr val="FFFFFF"/>
              </a:gs>
            </a:gsLst>
            <a:lin ang="0" scaled="1"/>
            <a:tileRect/>
          </a:gradFill>
          <a:ln w="28575">
            <a:solidFill>
              <a:srgbClr val="ED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F6966A-5F8B-42C6-B2A8-AF86205FCD46}"/>
              </a:ext>
            </a:extLst>
          </p:cNvPr>
          <p:cNvSpPr txBox="1"/>
          <p:nvPr/>
        </p:nvSpPr>
        <p:spPr>
          <a:xfrm>
            <a:off x="1081465" y="181173"/>
            <a:ext cx="3495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Bayesian Optimization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6D56DDC-22F4-4985-B31D-0FAE57395ABA}"/>
              </a:ext>
            </a:extLst>
          </p:cNvPr>
          <p:cNvSpPr/>
          <p:nvPr/>
        </p:nvSpPr>
        <p:spPr>
          <a:xfrm>
            <a:off x="1232644" y="942680"/>
            <a:ext cx="2699193" cy="527901"/>
          </a:xfrm>
          <a:prstGeom prst="rect">
            <a:avLst/>
          </a:prstGeom>
          <a:solidFill>
            <a:schemeClr val="bg1"/>
          </a:solidFill>
          <a:ln w="28575">
            <a:solidFill>
              <a:srgbClr val="E0E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Acquisition Function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그림 5" descr="게임이(가) 표시된 사진&#10;&#10;자동 생성된 설명">
            <a:extLst>
              <a:ext uri="{FF2B5EF4-FFF2-40B4-BE49-F238E27FC236}">
                <a16:creationId xmlns:a16="http://schemas.microsoft.com/office/drawing/2014/main" id="{D8520170-196D-4489-A4C3-59384A891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724" y="2135039"/>
            <a:ext cx="6406496" cy="1994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D7A06C-A775-43C7-A500-614A01B6B55B}"/>
              </a:ext>
            </a:extLst>
          </p:cNvPr>
          <p:cNvSpPr txBox="1"/>
          <p:nvPr/>
        </p:nvSpPr>
        <p:spPr>
          <a:xfrm>
            <a:off x="4577140" y="4952142"/>
            <a:ext cx="337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Exploitation  vs  Exploration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C99698-B7C6-4565-83AE-5634273F8912}"/>
              </a:ext>
            </a:extLst>
          </p:cNvPr>
          <p:cNvSpPr txBox="1"/>
          <p:nvPr/>
        </p:nvSpPr>
        <p:spPr>
          <a:xfrm>
            <a:off x="4577140" y="4494097"/>
            <a:ext cx="337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Trade-off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1583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5E60C76-A823-40E5-8BF2-CE532D2E6BFE}"/>
              </a:ext>
            </a:extLst>
          </p:cNvPr>
          <p:cNvSpPr/>
          <p:nvPr/>
        </p:nvSpPr>
        <p:spPr>
          <a:xfrm>
            <a:off x="857840" y="1216059"/>
            <a:ext cx="10784264" cy="5250730"/>
          </a:xfrm>
          <a:prstGeom prst="rect">
            <a:avLst/>
          </a:prstGeom>
          <a:noFill/>
          <a:ln>
            <a:solidFill>
              <a:srgbClr val="E0E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F530D247-3C57-4AA4-B571-C3839C562651}"/>
              </a:ext>
            </a:extLst>
          </p:cNvPr>
          <p:cNvSpPr/>
          <p:nvPr/>
        </p:nvSpPr>
        <p:spPr>
          <a:xfrm>
            <a:off x="152778" y="133350"/>
            <a:ext cx="4686300" cy="495756"/>
          </a:xfrm>
          <a:custGeom>
            <a:avLst/>
            <a:gdLst>
              <a:gd name="connsiteX0" fmla="*/ 0 w 4686300"/>
              <a:gd name="connsiteY0" fmla="*/ 0 h 495756"/>
              <a:gd name="connsiteX1" fmla="*/ 76200 w 4686300"/>
              <a:gd name="connsiteY1" fmla="*/ 495300 h 495756"/>
              <a:gd name="connsiteX2" fmla="*/ 171450 w 4686300"/>
              <a:gd name="connsiteY2" fmla="*/ 95250 h 495756"/>
              <a:gd name="connsiteX3" fmla="*/ 257175 w 4686300"/>
              <a:gd name="connsiteY3" fmla="*/ 419100 h 495756"/>
              <a:gd name="connsiteX4" fmla="*/ 333375 w 4686300"/>
              <a:gd name="connsiteY4" fmla="*/ 180975 h 495756"/>
              <a:gd name="connsiteX5" fmla="*/ 485775 w 4686300"/>
              <a:gd name="connsiteY5" fmla="*/ 466725 h 495756"/>
              <a:gd name="connsiteX6" fmla="*/ 723900 w 4686300"/>
              <a:gd name="connsiteY6" fmla="*/ 438150 h 495756"/>
              <a:gd name="connsiteX7" fmla="*/ 895350 w 4686300"/>
              <a:gd name="connsiteY7" fmla="*/ 485775 h 495756"/>
              <a:gd name="connsiteX8" fmla="*/ 1447800 w 4686300"/>
              <a:gd name="connsiteY8" fmla="*/ 476250 h 495756"/>
              <a:gd name="connsiteX9" fmla="*/ 4686300 w 4686300"/>
              <a:gd name="connsiteY9" fmla="*/ 466725 h 495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86300" h="495756">
                <a:moveTo>
                  <a:pt x="0" y="0"/>
                </a:moveTo>
                <a:cubicBezTo>
                  <a:pt x="23812" y="239712"/>
                  <a:pt x="47625" y="479425"/>
                  <a:pt x="76200" y="495300"/>
                </a:cubicBezTo>
                <a:cubicBezTo>
                  <a:pt x="104775" y="511175"/>
                  <a:pt x="141288" y="107950"/>
                  <a:pt x="171450" y="95250"/>
                </a:cubicBezTo>
                <a:cubicBezTo>
                  <a:pt x="201613" y="82550"/>
                  <a:pt x="230188" y="404813"/>
                  <a:pt x="257175" y="419100"/>
                </a:cubicBezTo>
                <a:cubicBezTo>
                  <a:pt x="284163" y="433388"/>
                  <a:pt x="295275" y="173038"/>
                  <a:pt x="333375" y="180975"/>
                </a:cubicBezTo>
                <a:cubicBezTo>
                  <a:pt x="371475" y="188912"/>
                  <a:pt x="420688" y="423863"/>
                  <a:pt x="485775" y="466725"/>
                </a:cubicBezTo>
                <a:cubicBezTo>
                  <a:pt x="550862" y="509587"/>
                  <a:pt x="655638" y="434975"/>
                  <a:pt x="723900" y="438150"/>
                </a:cubicBezTo>
                <a:cubicBezTo>
                  <a:pt x="792162" y="441325"/>
                  <a:pt x="774700" y="479425"/>
                  <a:pt x="895350" y="485775"/>
                </a:cubicBezTo>
                <a:cubicBezTo>
                  <a:pt x="1016000" y="492125"/>
                  <a:pt x="1447800" y="476250"/>
                  <a:pt x="1447800" y="476250"/>
                </a:cubicBezTo>
                <a:lnTo>
                  <a:pt x="4686300" y="466725"/>
                </a:lnTo>
              </a:path>
            </a:pathLst>
          </a:custGeom>
          <a:gradFill flip="none" rotWithShape="1">
            <a:gsLst>
              <a:gs pos="100000">
                <a:srgbClr val="9F9FFF"/>
              </a:gs>
              <a:gs pos="0">
                <a:srgbClr val="FFFFFF"/>
              </a:gs>
            </a:gsLst>
            <a:lin ang="0" scaled="1"/>
            <a:tileRect/>
          </a:gradFill>
          <a:ln w="28575">
            <a:solidFill>
              <a:srgbClr val="ED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F6966A-5F8B-42C6-B2A8-AF86205FCD46}"/>
              </a:ext>
            </a:extLst>
          </p:cNvPr>
          <p:cNvSpPr txBox="1"/>
          <p:nvPr/>
        </p:nvSpPr>
        <p:spPr>
          <a:xfrm>
            <a:off x="1081465" y="181173"/>
            <a:ext cx="3495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Bayesian Optimization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6D56DDC-22F4-4985-B31D-0FAE57395ABA}"/>
              </a:ext>
            </a:extLst>
          </p:cNvPr>
          <p:cNvSpPr/>
          <p:nvPr/>
        </p:nvSpPr>
        <p:spPr>
          <a:xfrm>
            <a:off x="1232644" y="942680"/>
            <a:ext cx="2699193" cy="527901"/>
          </a:xfrm>
          <a:prstGeom prst="rect">
            <a:avLst/>
          </a:prstGeom>
          <a:solidFill>
            <a:schemeClr val="bg1"/>
          </a:solidFill>
          <a:ln w="28575">
            <a:solidFill>
              <a:srgbClr val="E0E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Acquisition Function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3168FC-EDF5-4B0A-9EDA-CCBE385FBCB1}"/>
              </a:ext>
            </a:extLst>
          </p:cNvPr>
          <p:cNvSpPr/>
          <p:nvPr/>
        </p:nvSpPr>
        <p:spPr>
          <a:xfrm>
            <a:off x="1232644" y="1529633"/>
            <a:ext cx="2699193" cy="527901"/>
          </a:xfrm>
          <a:prstGeom prst="rect">
            <a:avLst/>
          </a:prstGeom>
          <a:solidFill>
            <a:schemeClr val="bg1"/>
          </a:solidFill>
          <a:ln w="28575">
            <a:solidFill>
              <a:srgbClr val="E0E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Expected Improvement (EI)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그림 11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C41A9402-4BBC-4EAA-A894-182962E3D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534" y="2352918"/>
            <a:ext cx="5002605" cy="364790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F043303-394D-4060-9F4E-AD7CD999B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398" y="3429000"/>
            <a:ext cx="4757394" cy="14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44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5E60C76-A823-40E5-8BF2-CE532D2E6BFE}"/>
              </a:ext>
            </a:extLst>
          </p:cNvPr>
          <p:cNvSpPr/>
          <p:nvPr/>
        </p:nvSpPr>
        <p:spPr>
          <a:xfrm>
            <a:off x="857840" y="1216059"/>
            <a:ext cx="10784264" cy="5250730"/>
          </a:xfrm>
          <a:prstGeom prst="rect">
            <a:avLst/>
          </a:prstGeom>
          <a:noFill/>
          <a:ln>
            <a:solidFill>
              <a:srgbClr val="E0E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F530D247-3C57-4AA4-B571-C3839C562651}"/>
              </a:ext>
            </a:extLst>
          </p:cNvPr>
          <p:cNvSpPr/>
          <p:nvPr/>
        </p:nvSpPr>
        <p:spPr>
          <a:xfrm>
            <a:off x="152778" y="133350"/>
            <a:ext cx="4686300" cy="495756"/>
          </a:xfrm>
          <a:custGeom>
            <a:avLst/>
            <a:gdLst>
              <a:gd name="connsiteX0" fmla="*/ 0 w 4686300"/>
              <a:gd name="connsiteY0" fmla="*/ 0 h 495756"/>
              <a:gd name="connsiteX1" fmla="*/ 76200 w 4686300"/>
              <a:gd name="connsiteY1" fmla="*/ 495300 h 495756"/>
              <a:gd name="connsiteX2" fmla="*/ 171450 w 4686300"/>
              <a:gd name="connsiteY2" fmla="*/ 95250 h 495756"/>
              <a:gd name="connsiteX3" fmla="*/ 257175 w 4686300"/>
              <a:gd name="connsiteY3" fmla="*/ 419100 h 495756"/>
              <a:gd name="connsiteX4" fmla="*/ 333375 w 4686300"/>
              <a:gd name="connsiteY4" fmla="*/ 180975 h 495756"/>
              <a:gd name="connsiteX5" fmla="*/ 485775 w 4686300"/>
              <a:gd name="connsiteY5" fmla="*/ 466725 h 495756"/>
              <a:gd name="connsiteX6" fmla="*/ 723900 w 4686300"/>
              <a:gd name="connsiteY6" fmla="*/ 438150 h 495756"/>
              <a:gd name="connsiteX7" fmla="*/ 895350 w 4686300"/>
              <a:gd name="connsiteY7" fmla="*/ 485775 h 495756"/>
              <a:gd name="connsiteX8" fmla="*/ 1447800 w 4686300"/>
              <a:gd name="connsiteY8" fmla="*/ 476250 h 495756"/>
              <a:gd name="connsiteX9" fmla="*/ 4686300 w 4686300"/>
              <a:gd name="connsiteY9" fmla="*/ 466725 h 495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86300" h="495756">
                <a:moveTo>
                  <a:pt x="0" y="0"/>
                </a:moveTo>
                <a:cubicBezTo>
                  <a:pt x="23812" y="239712"/>
                  <a:pt x="47625" y="479425"/>
                  <a:pt x="76200" y="495300"/>
                </a:cubicBezTo>
                <a:cubicBezTo>
                  <a:pt x="104775" y="511175"/>
                  <a:pt x="141288" y="107950"/>
                  <a:pt x="171450" y="95250"/>
                </a:cubicBezTo>
                <a:cubicBezTo>
                  <a:pt x="201613" y="82550"/>
                  <a:pt x="230188" y="404813"/>
                  <a:pt x="257175" y="419100"/>
                </a:cubicBezTo>
                <a:cubicBezTo>
                  <a:pt x="284163" y="433388"/>
                  <a:pt x="295275" y="173038"/>
                  <a:pt x="333375" y="180975"/>
                </a:cubicBezTo>
                <a:cubicBezTo>
                  <a:pt x="371475" y="188912"/>
                  <a:pt x="420688" y="423863"/>
                  <a:pt x="485775" y="466725"/>
                </a:cubicBezTo>
                <a:cubicBezTo>
                  <a:pt x="550862" y="509587"/>
                  <a:pt x="655638" y="434975"/>
                  <a:pt x="723900" y="438150"/>
                </a:cubicBezTo>
                <a:cubicBezTo>
                  <a:pt x="792162" y="441325"/>
                  <a:pt x="774700" y="479425"/>
                  <a:pt x="895350" y="485775"/>
                </a:cubicBezTo>
                <a:cubicBezTo>
                  <a:pt x="1016000" y="492125"/>
                  <a:pt x="1447800" y="476250"/>
                  <a:pt x="1447800" y="476250"/>
                </a:cubicBezTo>
                <a:lnTo>
                  <a:pt x="4686300" y="466725"/>
                </a:lnTo>
              </a:path>
            </a:pathLst>
          </a:custGeom>
          <a:gradFill flip="none" rotWithShape="1">
            <a:gsLst>
              <a:gs pos="100000">
                <a:srgbClr val="9F9FFF"/>
              </a:gs>
              <a:gs pos="0">
                <a:srgbClr val="FFFFFF"/>
              </a:gs>
            </a:gsLst>
            <a:lin ang="0" scaled="1"/>
            <a:tileRect/>
          </a:gradFill>
          <a:ln w="28575">
            <a:solidFill>
              <a:srgbClr val="ED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F6966A-5F8B-42C6-B2A8-AF86205FCD46}"/>
              </a:ext>
            </a:extLst>
          </p:cNvPr>
          <p:cNvSpPr txBox="1"/>
          <p:nvPr/>
        </p:nvSpPr>
        <p:spPr>
          <a:xfrm>
            <a:off x="1081465" y="181173"/>
            <a:ext cx="3495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Bayesian Optimization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6D56DDC-22F4-4985-B31D-0FAE57395ABA}"/>
              </a:ext>
            </a:extLst>
          </p:cNvPr>
          <p:cNvSpPr/>
          <p:nvPr/>
        </p:nvSpPr>
        <p:spPr>
          <a:xfrm>
            <a:off x="1232644" y="942680"/>
            <a:ext cx="2699193" cy="527901"/>
          </a:xfrm>
          <a:prstGeom prst="rect">
            <a:avLst/>
          </a:prstGeom>
          <a:solidFill>
            <a:schemeClr val="bg1"/>
          </a:solidFill>
          <a:ln w="28575">
            <a:solidFill>
              <a:srgbClr val="E0E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Acquisition Function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3168FC-EDF5-4B0A-9EDA-CCBE385FBCB1}"/>
              </a:ext>
            </a:extLst>
          </p:cNvPr>
          <p:cNvSpPr/>
          <p:nvPr/>
        </p:nvSpPr>
        <p:spPr>
          <a:xfrm>
            <a:off x="1232644" y="1529633"/>
            <a:ext cx="2699193" cy="527901"/>
          </a:xfrm>
          <a:prstGeom prst="rect">
            <a:avLst/>
          </a:prstGeom>
          <a:solidFill>
            <a:schemeClr val="bg1"/>
          </a:solidFill>
          <a:ln w="28575">
            <a:solidFill>
              <a:srgbClr val="E0E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Expected Improvement (EI)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 descr="조류이(가) 표시된 사진&#10;&#10;자동 생성된 설명">
            <a:extLst>
              <a:ext uri="{FF2B5EF4-FFF2-40B4-BE49-F238E27FC236}">
                <a16:creationId xmlns:a16="http://schemas.microsoft.com/office/drawing/2014/main" id="{30C35504-EDE3-456B-A9FD-CFE6A4D4C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524" y="2754984"/>
            <a:ext cx="6980952" cy="217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86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21F16B5-3545-4121-8259-C7246240C292}"/>
                  </a:ext>
                </a:extLst>
              </p:cNvPr>
              <p:cNvSpPr txBox="1"/>
              <p:nvPr/>
            </p:nvSpPr>
            <p:spPr>
              <a:xfrm>
                <a:off x="1186345" y="1527721"/>
                <a:ext cx="9819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Define input, object function </a:t>
                </a:r>
                <a14:m>
                  <m:oMath xmlns:m="http://schemas.openxmlformats.org/officeDocument/2006/math"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ko-KR" sz="2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and other setting values.</a:t>
                </a:r>
                <a:endParaRPr lang="ko-KR" alt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21F16B5-3545-4121-8259-C7246240C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345" y="1527721"/>
                <a:ext cx="9819309" cy="523220"/>
              </a:xfrm>
              <a:prstGeom prst="rect">
                <a:avLst/>
              </a:prstGeom>
              <a:blipFill>
                <a:blip r:embed="rId3"/>
                <a:stretch>
                  <a:fillRect l="-1304" t="-12941" b="-3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CA6B52-4E22-45C0-B941-D98B9CBC43AE}"/>
                  </a:ext>
                </a:extLst>
              </p:cNvPr>
              <p:cNvSpPr txBox="1"/>
              <p:nvPr/>
            </p:nvSpPr>
            <p:spPr>
              <a:xfrm>
                <a:off x="1186345" y="2403125"/>
                <a:ext cx="9819309" cy="30425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altLang="ko-KR" sz="2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Input: hyperparameters</a:t>
                </a: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altLang="ko-KR" sz="2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Objective function </a:t>
                </a:r>
                <a14:m>
                  <m:oMath xmlns:m="http://schemas.openxmlformats.org/officeDocument/2006/math"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8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altLang="ko-KR" sz="2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Others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Set lower/upper bound of x (</a:t>
                </a:r>
                <a:r>
                  <a:rPr lang="en-US" altLang="ko-KR" sz="2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a,b</a:t>
                </a:r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Determine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sz="24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𝑤𝑎𝑟𝑚𝑢𝑝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lvl="1"/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sz="24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𝑤𝑎𝑟𝑚𝑢𝑝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the number of based points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4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ko-KR" sz="24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4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	 </a:t>
                </a:r>
                <a14:m>
                  <m:oMath xmlns:m="http://schemas.openxmlformats.org/officeDocument/2006/math"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the number of training iteration </a:t>
                </a:r>
                <a:r>
                  <a:rPr lang="en-US" altLang="ko-KR" sz="2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	</a:t>
                </a:r>
                <a:endParaRPr lang="ko-KR" alt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CA6B52-4E22-45C0-B941-D98B9CBC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345" y="2403125"/>
                <a:ext cx="9819309" cy="3042500"/>
              </a:xfrm>
              <a:prstGeom prst="rect">
                <a:avLst/>
              </a:prstGeom>
              <a:blipFill>
                <a:blip r:embed="rId4"/>
                <a:stretch>
                  <a:fillRect l="-1118" t="-2004" b="-32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C4AB719-91D8-4C0F-BCB5-D3713B2DCE90}"/>
              </a:ext>
            </a:extLst>
          </p:cNvPr>
          <p:cNvSpPr/>
          <p:nvPr/>
        </p:nvSpPr>
        <p:spPr>
          <a:xfrm>
            <a:off x="152778" y="133350"/>
            <a:ext cx="4686300" cy="495756"/>
          </a:xfrm>
          <a:custGeom>
            <a:avLst/>
            <a:gdLst>
              <a:gd name="connsiteX0" fmla="*/ 0 w 4686300"/>
              <a:gd name="connsiteY0" fmla="*/ 0 h 495756"/>
              <a:gd name="connsiteX1" fmla="*/ 76200 w 4686300"/>
              <a:gd name="connsiteY1" fmla="*/ 495300 h 495756"/>
              <a:gd name="connsiteX2" fmla="*/ 171450 w 4686300"/>
              <a:gd name="connsiteY2" fmla="*/ 95250 h 495756"/>
              <a:gd name="connsiteX3" fmla="*/ 257175 w 4686300"/>
              <a:gd name="connsiteY3" fmla="*/ 419100 h 495756"/>
              <a:gd name="connsiteX4" fmla="*/ 333375 w 4686300"/>
              <a:gd name="connsiteY4" fmla="*/ 180975 h 495756"/>
              <a:gd name="connsiteX5" fmla="*/ 485775 w 4686300"/>
              <a:gd name="connsiteY5" fmla="*/ 466725 h 495756"/>
              <a:gd name="connsiteX6" fmla="*/ 723900 w 4686300"/>
              <a:gd name="connsiteY6" fmla="*/ 438150 h 495756"/>
              <a:gd name="connsiteX7" fmla="*/ 895350 w 4686300"/>
              <a:gd name="connsiteY7" fmla="*/ 485775 h 495756"/>
              <a:gd name="connsiteX8" fmla="*/ 1447800 w 4686300"/>
              <a:gd name="connsiteY8" fmla="*/ 476250 h 495756"/>
              <a:gd name="connsiteX9" fmla="*/ 4686300 w 4686300"/>
              <a:gd name="connsiteY9" fmla="*/ 466725 h 495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86300" h="495756">
                <a:moveTo>
                  <a:pt x="0" y="0"/>
                </a:moveTo>
                <a:cubicBezTo>
                  <a:pt x="23812" y="239712"/>
                  <a:pt x="47625" y="479425"/>
                  <a:pt x="76200" y="495300"/>
                </a:cubicBezTo>
                <a:cubicBezTo>
                  <a:pt x="104775" y="511175"/>
                  <a:pt x="141288" y="107950"/>
                  <a:pt x="171450" y="95250"/>
                </a:cubicBezTo>
                <a:cubicBezTo>
                  <a:pt x="201613" y="82550"/>
                  <a:pt x="230188" y="404813"/>
                  <a:pt x="257175" y="419100"/>
                </a:cubicBezTo>
                <a:cubicBezTo>
                  <a:pt x="284163" y="433388"/>
                  <a:pt x="295275" y="173038"/>
                  <a:pt x="333375" y="180975"/>
                </a:cubicBezTo>
                <a:cubicBezTo>
                  <a:pt x="371475" y="188912"/>
                  <a:pt x="420688" y="423863"/>
                  <a:pt x="485775" y="466725"/>
                </a:cubicBezTo>
                <a:cubicBezTo>
                  <a:pt x="550862" y="509587"/>
                  <a:pt x="655638" y="434975"/>
                  <a:pt x="723900" y="438150"/>
                </a:cubicBezTo>
                <a:cubicBezTo>
                  <a:pt x="792162" y="441325"/>
                  <a:pt x="774700" y="479425"/>
                  <a:pt x="895350" y="485775"/>
                </a:cubicBezTo>
                <a:cubicBezTo>
                  <a:pt x="1016000" y="492125"/>
                  <a:pt x="1447800" y="476250"/>
                  <a:pt x="1447800" y="476250"/>
                </a:cubicBezTo>
                <a:lnTo>
                  <a:pt x="4686300" y="466725"/>
                </a:lnTo>
              </a:path>
            </a:pathLst>
          </a:custGeom>
          <a:gradFill flip="none" rotWithShape="1">
            <a:gsLst>
              <a:gs pos="100000">
                <a:srgbClr val="9F9FFF"/>
              </a:gs>
              <a:gs pos="0">
                <a:srgbClr val="FFFFFF"/>
              </a:gs>
            </a:gsLst>
            <a:lin ang="0" scaled="1"/>
            <a:tileRect/>
          </a:gradFill>
          <a:ln w="28575">
            <a:solidFill>
              <a:srgbClr val="ED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7336A0-FA42-4BA6-887A-E596CFF0E1EB}"/>
              </a:ext>
            </a:extLst>
          </p:cNvPr>
          <p:cNvSpPr txBox="1"/>
          <p:nvPr/>
        </p:nvSpPr>
        <p:spPr>
          <a:xfrm>
            <a:off x="1081465" y="181173"/>
            <a:ext cx="3495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Bayesian Optimization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884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F16B5-3545-4121-8259-C7246240C292}"/>
              </a:ext>
            </a:extLst>
          </p:cNvPr>
          <p:cNvSpPr txBox="1"/>
          <p:nvPr/>
        </p:nvSpPr>
        <p:spPr>
          <a:xfrm>
            <a:off x="1848482" y="2632228"/>
            <a:ext cx="34060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Warmup Phase</a:t>
            </a:r>
          </a:p>
          <a:p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CFE803-9A9E-4527-9D8B-49716E0EC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723" y="1435458"/>
            <a:ext cx="5626235" cy="34780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8F03E3-9265-424A-B1F0-8FC1F7BCD579}"/>
                  </a:ext>
                </a:extLst>
              </p:cNvPr>
              <p:cNvSpPr txBox="1"/>
              <p:nvPr/>
            </p:nvSpPr>
            <p:spPr>
              <a:xfrm>
                <a:off x="1148218" y="5299607"/>
                <a:ext cx="986028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select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with random sampling and calculate </a:t>
                </a:r>
                <a14:m>
                  <m:oMath xmlns:m="http://schemas.openxmlformats.org/officeDocument/2006/math">
                    <m:r>
                      <a:rPr lang="en-US" altLang="ko-KR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𝑓</m:t>
                    </m:r>
                    <m:r>
                      <a:rPr lang="en-US" altLang="ko-KR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(</m:t>
                    </m:r>
                    <m:sSub>
                      <m:sSubPr>
                        <m:ctrlPr>
                          <a:rPr lang="en-US" altLang="ko-KR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)</m:t>
                    </m:r>
                  </m:oMath>
                </a14:m>
                <a:r>
                  <a:rPr lang="ko-KR" altLang="en-US" sz="2800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2400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(1&lt;= </a:t>
                </a:r>
                <a14:m>
                  <m:oMath xmlns:m="http://schemas.openxmlformats.org/officeDocument/2006/math">
                    <m:r>
                      <a:rPr lang="en-US" altLang="ko-KR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sz="2400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&lt;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𝑤𝑎𝑟𝑚𝑢𝑝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prstClr val="black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</a:t>
                </a:r>
                <a:endParaRPr lang="ko-KR" altLang="en-US" sz="28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8F03E3-9265-424A-B1F0-8FC1F7BCD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218" y="5299607"/>
                <a:ext cx="9860280" cy="800219"/>
              </a:xfrm>
              <a:prstGeom prst="rect">
                <a:avLst/>
              </a:prstGeom>
              <a:blipFill>
                <a:blip r:embed="rId4"/>
                <a:stretch>
                  <a:fillRect l="-742" t="-758" r="-7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타원 4">
            <a:extLst>
              <a:ext uri="{FF2B5EF4-FFF2-40B4-BE49-F238E27FC236}">
                <a16:creationId xmlns:a16="http://schemas.microsoft.com/office/drawing/2014/main" id="{0860E631-9A75-4CAB-8C00-B1FB2C1B1D74}"/>
              </a:ext>
            </a:extLst>
          </p:cNvPr>
          <p:cNvSpPr/>
          <p:nvPr/>
        </p:nvSpPr>
        <p:spPr>
          <a:xfrm>
            <a:off x="5410997" y="2836566"/>
            <a:ext cx="497305" cy="54543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EF7C849-52E4-4B23-A1BF-2EEA0777946F}"/>
              </a:ext>
            </a:extLst>
          </p:cNvPr>
          <p:cNvSpPr/>
          <p:nvPr/>
        </p:nvSpPr>
        <p:spPr>
          <a:xfrm>
            <a:off x="7335437" y="2563850"/>
            <a:ext cx="497305" cy="54543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EDB2ABA-613B-469A-B197-510F43E804CC}"/>
              </a:ext>
            </a:extLst>
          </p:cNvPr>
          <p:cNvSpPr/>
          <p:nvPr/>
        </p:nvSpPr>
        <p:spPr>
          <a:xfrm>
            <a:off x="8764493" y="2457167"/>
            <a:ext cx="497305" cy="54543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DB14A728-8CA0-47AE-BDC1-81EE0CA83445}"/>
              </a:ext>
            </a:extLst>
          </p:cNvPr>
          <p:cNvSpPr/>
          <p:nvPr/>
        </p:nvSpPr>
        <p:spPr>
          <a:xfrm>
            <a:off x="152778" y="133350"/>
            <a:ext cx="4686300" cy="495756"/>
          </a:xfrm>
          <a:custGeom>
            <a:avLst/>
            <a:gdLst>
              <a:gd name="connsiteX0" fmla="*/ 0 w 4686300"/>
              <a:gd name="connsiteY0" fmla="*/ 0 h 495756"/>
              <a:gd name="connsiteX1" fmla="*/ 76200 w 4686300"/>
              <a:gd name="connsiteY1" fmla="*/ 495300 h 495756"/>
              <a:gd name="connsiteX2" fmla="*/ 171450 w 4686300"/>
              <a:gd name="connsiteY2" fmla="*/ 95250 h 495756"/>
              <a:gd name="connsiteX3" fmla="*/ 257175 w 4686300"/>
              <a:gd name="connsiteY3" fmla="*/ 419100 h 495756"/>
              <a:gd name="connsiteX4" fmla="*/ 333375 w 4686300"/>
              <a:gd name="connsiteY4" fmla="*/ 180975 h 495756"/>
              <a:gd name="connsiteX5" fmla="*/ 485775 w 4686300"/>
              <a:gd name="connsiteY5" fmla="*/ 466725 h 495756"/>
              <a:gd name="connsiteX6" fmla="*/ 723900 w 4686300"/>
              <a:gd name="connsiteY6" fmla="*/ 438150 h 495756"/>
              <a:gd name="connsiteX7" fmla="*/ 895350 w 4686300"/>
              <a:gd name="connsiteY7" fmla="*/ 485775 h 495756"/>
              <a:gd name="connsiteX8" fmla="*/ 1447800 w 4686300"/>
              <a:gd name="connsiteY8" fmla="*/ 476250 h 495756"/>
              <a:gd name="connsiteX9" fmla="*/ 4686300 w 4686300"/>
              <a:gd name="connsiteY9" fmla="*/ 466725 h 495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86300" h="495756">
                <a:moveTo>
                  <a:pt x="0" y="0"/>
                </a:moveTo>
                <a:cubicBezTo>
                  <a:pt x="23812" y="239712"/>
                  <a:pt x="47625" y="479425"/>
                  <a:pt x="76200" y="495300"/>
                </a:cubicBezTo>
                <a:cubicBezTo>
                  <a:pt x="104775" y="511175"/>
                  <a:pt x="141288" y="107950"/>
                  <a:pt x="171450" y="95250"/>
                </a:cubicBezTo>
                <a:cubicBezTo>
                  <a:pt x="201613" y="82550"/>
                  <a:pt x="230188" y="404813"/>
                  <a:pt x="257175" y="419100"/>
                </a:cubicBezTo>
                <a:cubicBezTo>
                  <a:pt x="284163" y="433388"/>
                  <a:pt x="295275" y="173038"/>
                  <a:pt x="333375" y="180975"/>
                </a:cubicBezTo>
                <a:cubicBezTo>
                  <a:pt x="371475" y="188912"/>
                  <a:pt x="420688" y="423863"/>
                  <a:pt x="485775" y="466725"/>
                </a:cubicBezTo>
                <a:cubicBezTo>
                  <a:pt x="550862" y="509587"/>
                  <a:pt x="655638" y="434975"/>
                  <a:pt x="723900" y="438150"/>
                </a:cubicBezTo>
                <a:cubicBezTo>
                  <a:pt x="792162" y="441325"/>
                  <a:pt x="774700" y="479425"/>
                  <a:pt x="895350" y="485775"/>
                </a:cubicBezTo>
                <a:cubicBezTo>
                  <a:pt x="1016000" y="492125"/>
                  <a:pt x="1447800" y="476250"/>
                  <a:pt x="1447800" y="476250"/>
                </a:cubicBezTo>
                <a:lnTo>
                  <a:pt x="4686300" y="466725"/>
                </a:lnTo>
              </a:path>
            </a:pathLst>
          </a:custGeom>
          <a:gradFill flip="none" rotWithShape="1">
            <a:gsLst>
              <a:gs pos="100000">
                <a:srgbClr val="9F9FFF"/>
              </a:gs>
              <a:gs pos="0">
                <a:srgbClr val="FFFFFF"/>
              </a:gs>
            </a:gsLst>
            <a:lin ang="0" scaled="1"/>
            <a:tileRect/>
          </a:gradFill>
          <a:ln w="28575">
            <a:solidFill>
              <a:srgbClr val="ED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F72134-183D-4000-BFA5-8414F5DF37EA}"/>
              </a:ext>
            </a:extLst>
          </p:cNvPr>
          <p:cNvSpPr txBox="1"/>
          <p:nvPr/>
        </p:nvSpPr>
        <p:spPr>
          <a:xfrm>
            <a:off x="1081465" y="181173"/>
            <a:ext cx="3495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Bayesian Optimization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559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21F16B5-3545-4121-8259-C7246240C292}"/>
                  </a:ext>
                </a:extLst>
              </p:cNvPr>
              <p:cNvSpPr txBox="1"/>
              <p:nvPr/>
            </p:nvSpPr>
            <p:spPr>
              <a:xfrm>
                <a:off x="2229604" y="4862505"/>
                <a:ext cx="848441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Execute probabilistic modeling and estimation under the gaussian process model, conditioned on all the previous observations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ko-KR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b="0" i="0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altLang="ko-KR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endPara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21F16B5-3545-4121-8259-C7246240C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604" y="4862505"/>
                <a:ext cx="8484417" cy="1200329"/>
              </a:xfrm>
              <a:prstGeom prst="rect">
                <a:avLst/>
              </a:prstGeom>
              <a:blipFill>
                <a:blip r:embed="rId3"/>
                <a:stretch>
                  <a:fillRect t="-4061" b="-106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15D8CD5D-774F-4DB6-970B-26E607B05B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829"/>
          <a:stretch/>
        </p:blipFill>
        <p:spPr>
          <a:xfrm>
            <a:off x="4839078" y="1571473"/>
            <a:ext cx="6066044" cy="2538569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A9B7338-47A0-4980-A6D8-5DBF96C0C39E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9461217" y="2762933"/>
            <a:ext cx="77562" cy="240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88BF83-22F5-4D47-8EBD-06E232BD9B7E}"/>
                  </a:ext>
                </a:extLst>
              </p:cNvPr>
              <p:cNvSpPr txBox="1"/>
              <p:nvPr/>
            </p:nvSpPr>
            <p:spPr>
              <a:xfrm>
                <a:off x="9220764" y="2424379"/>
                <a:ext cx="6360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ko-KR" sz="1600" i="1" dirty="0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l-GR" altLang="ko-KR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6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6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88BF83-22F5-4D47-8EBD-06E232BD9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764" y="2424379"/>
                <a:ext cx="636030" cy="338554"/>
              </a:xfrm>
              <a:prstGeom prst="rect">
                <a:avLst/>
              </a:prstGeom>
              <a:blipFill>
                <a:blip r:embed="rId5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4C1C6E-7634-41F6-85DC-22AD6238AD6F}"/>
                  </a:ext>
                </a:extLst>
              </p:cNvPr>
              <p:cNvSpPr txBox="1"/>
              <p:nvPr/>
            </p:nvSpPr>
            <p:spPr>
              <a:xfrm>
                <a:off x="6471813" y="2255102"/>
                <a:ext cx="6360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altLang="ko-KR" sz="1600" dirty="0">
                    <a:ea typeface="나눔스퀘어" panose="020B0600000101010101" pitchFamily="50" charset="-127"/>
                  </a:rPr>
                  <a:t>σ</a:t>
                </a:r>
                <a14:m>
                  <m:oMath xmlns:m="http://schemas.openxmlformats.org/officeDocument/2006/math">
                    <m:r>
                      <a:rPr lang="el-GR" altLang="ko-KR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4C1C6E-7634-41F6-85DC-22AD6238A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813" y="2255102"/>
                <a:ext cx="636030" cy="338554"/>
              </a:xfrm>
              <a:prstGeom prst="rect">
                <a:avLst/>
              </a:prstGeom>
              <a:blipFill>
                <a:blip r:embed="rId6"/>
                <a:stretch>
                  <a:fillRect l="-5769" t="-9091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B0153FC-5834-406B-8DE6-376FB897F27F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789828" y="2593656"/>
            <a:ext cx="287031" cy="501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13A2B25-A991-489D-91D9-9DA669362166}"/>
                  </a:ext>
                </a:extLst>
              </p:cNvPr>
              <p:cNvSpPr txBox="1"/>
              <p:nvPr/>
            </p:nvSpPr>
            <p:spPr>
              <a:xfrm>
                <a:off x="1280661" y="2399014"/>
                <a:ext cx="3222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b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ko-KR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ko-KR" b="1" i="1" dirty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ko-KR" b="1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b="1" i="1" dirty="0">
                        <a:latin typeface="Cambria Math" panose="02040503050406030204" pitchFamily="18" charset="0"/>
                      </a:rPr>
                      <m:t>))</m:t>
                    </m:r>
                    <m:r>
                      <a:rPr lang="en-US" altLang="ko-KR" b="1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ko-KR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…,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b="1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ko-KR" b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ko-KR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ko-KR" b="1" i="1" dirty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ko-KR" b="1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b="1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ko-KR" b="1" i="1" dirty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altLang="ko-KR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endPara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13A2B25-A991-489D-91D9-9DA669362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661" y="2399014"/>
                <a:ext cx="3222381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091EA905-CC23-4544-A640-D102749E34D5}"/>
              </a:ext>
            </a:extLst>
          </p:cNvPr>
          <p:cNvSpPr/>
          <p:nvPr/>
        </p:nvSpPr>
        <p:spPr>
          <a:xfrm>
            <a:off x="2492373" y="2846834"/>
            <a:ext cx="798959" cy="489887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EE1E2BD-DE51-455E-A528-10385B49A35B}"/>
                  </a:ext>
                </a:extLst>
              </p:cNvPr>
              <p:cNvSpPr txBox="1"/>
              <p:nvPr/>
            </p:nvSpPr>
            <p:spPr>
              <a:xfrm>
                <a:off x="1544563" y="3512047"/>
                <a:ext cx="2694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altLang="ko-KR" b="1" dirty="0">
                    <a:ea typeface="나눔스퀘어" panose="020B0600000101010101" pitchFamily="50" charset="-127"/>
                  </a:rPr>
                  <a:t>σ</a:t>
                </a:r>
                <a14:m>
                  <m:oMath xmlns:m="http://schemas.openxmlformats.org/officeDocument/2006/math">
                    <m:r>
                      <a:rPr lang="el-GR" altLang="ko-KR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ko-KR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</a:t>
                </a:r>
                <a:r>
                  <a:rPr lang="el-GR" altLang="ko-KR" b="1" dirty="0">
                    <a:ea typeface="나눔스퀘어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l-GR" altLang="ko-KR" b="1" i="1" dirty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l-GR" altLang="ko-KR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ko-KR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EE1E2BD-DE51-455E-A528-10385B49A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563" y="3512047"/>
                <a:ext cx="2694575" cy="369332"/>
              </a:xfrm>
              <a:prstGeom prst="rect">
                <a:avLst/>
              </a:prstGeom>
              <a:blipFill>
                <a:blip r:embed="rId8"/>
                <a:stretch>
                  <a:fillRect t="-11475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0D9D2B68-5AEF-48FF-AF27-13AB8B19C8AA}"/>
              </a:ext>
            </a:extLst>
          </p:cNvPr>
          <p:cNvSpPr/>
          <p:nvPr/>
        </p:nvSpPr>
        <p:spPr>
          <a:xfrm>
            <a:off x="152778" y="133350"/>
            <a:ext cx="4686300" cy="495756"/>
          </a:xfrm>
          <a:custGeom>
            <a:avLst/>
            <a:gdLst>
              <a:gd name="connsiteX0" fmla="*/ 0 w 4686300"/>
              <a:gd name="connsiteY0" fmla="*/ 0 h 495756"/>
              <a:gd name="connsiteX1" fmla="*/ 76200 w 4686300"/>
              <a:gd name="connsiteY1" fmla="*/ 495300 h 495756"/>
              <a:gd name="connsiteX2" fmla="*/ 171450 w 4686300"/>
              <a:gd name="connsiteY2" fmla="*/ 95250 h 495756"/>
              <a:gd name="connsiteX3" fmla="*/ 257175 w 4686300"/>
              <a:gd name="connsiteY3" fmla="*/ 419100 h 495756"/>
              <a:gd name="connsiteX4" fmla="*/ 333375 w 4686300"/>
              <a:gd name="connsiteY4" fmla="*/ 180975 h 495756"/>
              <a:gd name="connsiteX5" fmla="*/ 485775 w 4686300"/>
              <a:gd name="connsiteY5" fmla="*/ 466725 h 495756"/>
              <a:gd name="connsiteX6" fmla="*/ 723900 w 4686300"/>
              <a:gd name="connsiteY6" fmla="*/ 438150 h 495756"/>
              <a:gd name="connsiteX7" fmla="*/ 895350 w 4686300"/>
              <a:gd name="connsiteY7" fmla="*/ 485775 h 495756"/>
              <a:gd name="connsiteX8" fmla="*/ 1447800 w 4686300"/>
              <a:gd name="connsiteY8" fmla="*/ 476250 h 495756"/>
              <a:gd name="connsiteX9" fmla="*/ 4686300 w 4686300"/>
              <a:gd name="connsiteY9" fmla="*/ 466725 h 495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86300" h="495756">
                <a:moveTo>
                  <a:pt x="0" y="0"/>
                </a:moveTo>
                <a:cubicBezTo>
                  <a:pt x="23812" y="239712"/>
                  <a:pt x="47625" y="479425"/>
                  <a:pt x="76200" y="495300"/>
                </a:cubicBezTo>
                <a:cubicBezTo>
                  <a:pt x="104775" y="511175"/>
                  <a:pt x="141288" y="107950"/>
                  <a:pt x="171450" y="95250"/>
                </a:cubicBezTo>
                <a:cubicBezTo>
                  <a:pt x="201613" y="82550"/>
                  <a:pt x="230188" y="404813"/>
                  <a:pt x="257175" y="419100"/>
                </a:cubicBezTo>
                <a:cubicBezTo>
                  <a:pt x="284163" y="433388"/>
                  <a:pt x="295275" y="173038"/>
                  <a:pt x="333375" y="180975"/>
                </a:cubicBezTo>
                <a:cubicBezTo>
                  <a:pt x="371475" y="188912"/>
                  <a:pt x="420688" y="423863"/>
                  <a:pt x="485775" y="466725"/>
                </a:cubicBezTo>
                <a:cubicBezTo>
                  <a:pt x="550862" y="509587"/>
                  <a:pt x="655638" y="434975"/>
                  <a:pt x="723900" y="438150"/>
                </a:cubicBezTo>
                <a:cubicBezTo>
                  <a:pt x="792162" y="441325"/>
                  <a:pt x="774700" y="479425"/>
                  <a:pt x="895350" y="485775"/>
                </a:cubicBezTo>
                <a:cubicBezTo>
                  <a:pt x="1016000" y="492125"/>
                  <a:pt x="1447800" y="476250"/>
                  <a:pt x="1447800" y="476250"/>
                </a:cubicBezTo>
                <a:lnTo>
                  <a:pt x="4686300" y="466725"/>
                </a:lnTo>
              </a:path>
            </a:pathLst>
          </a:custGeom>
          <a:gradFill flip="none" rotWithShape="1">
            <a:gsLst>
              <a:gs pos="100000">
                <a:srgbClr val="9F9FFF"/>
              </a:gs>
              <a:gs pos="0">
                <a:srgbClr val="FFFFFF"/>
              </a:gs>
            </a:gsLst>
            <a:lin ang="0" scaled="1"/>
            <a:tileRect/>
          </a:gradFill>
          <a:ln w="28575">
            <a:solidFill>
              <a:srgbClr val="ED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AF32E3-ADD3-4D92-BA8C-BB9BFDF2777E}"/>
              </a:ext>
            </a:extLst>
          </p:cNvPr>
          <p:cNvSpPr txBox="1"/>
          <p:nvPr/>
        </p:nvSpPr>
        <p:spPr>
          <a:xfrm>
            <a:off x="1081465" y="181173"/>
            <a:ext cx="3495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Bayesian Optimization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303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21F16B5-3545-4121-8259-C7246240C292}"/>
                  </a:ext>
                </a:extLst>
              </p:cNvPr>
              <p:cNvSpPr txBox="1"/>
              <p:nvPr/>
            </p:nvSpPr>
            <p:spPr>
              <a:xfrm>
                <a:off x="2173073" y="5097928"/>
                <a:ext cx="8378784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Calculate Expected Improvement function based on </a:t>
                </a:r>
                <a:r>
                  <a:rPr lang="el-GR" altLang="ko-KR" sz="2600" dirty="0">
                    <a:ea typeface="나눔스퀘어" panose="020B0600000101010101" pitchFamily="50" charset="-127"/>
                  </a:rPr>
                  <a:t>σ(</a:t>
                </a:r>
                <a:r>
                  <a:rPr lang="ko-KR" altLang="el-GR" sz="2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𝒙</a:t>
                </a:r>
                <a:r>
                  <a:rPr lang="el-GR" altLang="ko-KR" sz="2600" dirty="0">
                    <a:ea typeface="나눔스퀘어" panose="020B0600000101010101" pitchFamily="50" charset="-127"/>
                  </a:rPr>
                  <a:t>), </a:t>
                </a:r>
                <a:r>
                  <a:rPr lang="ko-KR" altLang="el-GR" sz="2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𝝁</a:t>
                </a:r>
                <a:r>
                  <a:rPr lang="el-GR" altLang="ko-KR" sz="2600" dirty="0">
                    <a:ea typeface="나눔스퀘어" panose="020B0600000101010101" pitchFamily="50" charset="-127"/>
                  </a:rPr>
                  <a:t>(</a:t>
                </a:r>
                <a:r>
                  <a:rPr lang="ko-KR" altLang="el-GR" sz="2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𝒙</a:t>
                </a:r>
                <a:r>
                  <a:rPr lang="el-GR" altLang="ko-KR" sz="2600" dirty="0">
                    <a:ea typeface="나눔스퀘어" panose="020B0600000101010101" pitchFamily="50" charset="-127"/>
                  </a:rPr>
                  <a:t>)</a:t>
                </a:r>
                <a:r>
                  <a:rPr lang="en-US" altLang="ko-KR" sz="2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600" b="0" i="0" smtClean="0">
                        <a:latin typeface="Cambria Math" panose="02040503050406030204" pitchFamily="18" charset="0"/>
                      </a:rPr>
                      <m:t>select</m:t>
                    </m:r>
                    <m:r>
                      <a:rPr lang="en-US" altLang="ko-KR" sz="26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sz="2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= </a:t>
                </a:r>
                <a14:m>
                  <m:oMath xmlns:m="http://schemas.openxmlformats.org/officeDocument/2006/math">
                    <m:r>
                      <a:rPr lang="en-US" altLang="ko-KR" sz="2600" i="1" dirty="0" smtClean="0">
                        <a:latin typeface="Cambria Math" panose="02040503050406030204" pitchFamily="18" charset="0"/>
                      </a:rPr>
                      <m:t>𝑎𝑟𝑔𝐸𝐼</m:t>
                    </m:r>
                    <m:r>
                      <a:rPr lang="en-US" altLang="ko-KR" sz="2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l-GR" altLang="ko-KR" sz="2600" dirty="0">
                  <a:ea typeface="나눔스퀘어" panose="020B0600000101010101" pitchFamily="50" charset="-127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21F16B5-3545-4121-8259-C7246240C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073" y="5097928"/>
                <a:ext cx="8378784" cy="892552"/>
              </a:xfrm>
              <a:prstGeom prst="rect">
                <a:avLst/>
              </a:prstGeom>
              <a:blipFill>
                <a:blip r:embed="rId3"/>
                <a:stretch>
                  <a:fillRect t="-6122" b="-170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339BEBB2-1EB3-4BEE-A4E5-87F7FCC56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4462" y="1395746"/>
            <a:ext cx="4828815" cy="314178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CA89268-0761-4A39-A353-C1F6E9306F48}"/>
              </a:ext>
            </a:extLst>
          </p:cNvPr>
          <p:cNvSpPr/>
          <p:nvPr/>
        </p:nvSpPr>
        <p:spPr>
          <a:xfrm>
            <a:off x="4064273" y="3605124"/>
            <a:ext cx="4596384" cy="8778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05ADB52-9FD4-45A7-B8CB-1725481F584E}"/>
              </a:ext>
            </a:extLst>
          </p:cNvPr>
          <p:cNvSpPr/>
          <p:nvPr/>
        </p:nvSpPr>
        <p:spPr>
          <a:xfrm>
            <a:off x="6801377" y="3550540"/>
            <a:ext cx="359664" cy="34670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898BBE0A-7C5E-40EA-94C7-DC6B40A9765E}"/>
              </a:ext>
            </a:extLst>
          </p:cNvPr>
          <p:cNvSpPr/>
          <p:nvPr/>
        </p:nvSpPr>
        <p:spPr>
          <a:xfrm>
            <a:off x="152778" y="133350"/>
            <a:ext cx="4686300" cy="495756"/>
          </a:xfrm>
          <a:custGeom>
            <a:avLst/>
            <a:gdLst>
              <a:gd name="connsiteX0" fmla="*/ 0 w 4686300"/>
              <a:gd name="connsiteY0" fmla="*/ 0 h 495756"/>
              <a:gd name="connsiteX1" fmla="*/ 76200 w 4686300"/>
              <a:gd name="connsiteY1" fmla="*/ 495300 h 495756"/>
              <a:gd name="connsiteX2" fmla="*/ 171450 w 4686300"/>
              <a:gd name="connsiteY2" fmla="*/ 95250 h 495756"/>
              <a:gd name="connsiteX3" fmla="*/ 257175 w 4686300"/>
              <a:gd name="connsiteY3" fmla="*/ 419100 h 495756"/>
              <a:gd name="connsiteX4" fmla="*/ 333375 w 4686300"/>
              <a:gd name="connsiteY4" fmla="*/ 180975 h 495756"/>
              <a:gd name="connsiteX5" fmla="*/ 485775 w 4686300"/>
              <a:gd name="connsiteY5" fmla="*/ 466725 h 495756"/>
              <a:gd name="connsiteX6" fmla="*/ 723900 w 4686300"/>
              <a:gd name="connsiteY6" fmla="*/ 438150 h 495756"/>
              <a:gd name="connsiteX7" fmla="*/ 895350 w 4686300"/>
              <a:gd name="connsiteY7" fmla="*/ 485775 h 495756"/>
              <a:gd name="connsiteX8" fmla="*/ 1447800 w 4686300"/>
              <a:gd name="connsiteY8" fmla="*/ 476250 h 495756"/>
              <a:gd name="connsiteX9" fmla="*/ 4686300 w 4686300"/>
              <a:gd name="connsiteY9" fmla="*/ 466725 h 495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86300" h="495756">
                <a:moveTo>
                  <a:pt x="0" y="0"/>
                </a:moveTo>
                <a:cubicBezTo>
                  <a:pt x="23812" y="239712"/>
                  <a:pt x="47625" y="479425"/>
                  <a:pt x="76200" y="495300"/>
                </a:cubicBezTo>
                <a:cubicBezTo>
                  <a:pt x="104775" y="511175"/>
                  <a:pt x="141288" y="107950"/>
                  <a:pt x="171450" y="95250"/>
                </a:cubicBezTo>
                <a:cubicBezTo>
                  <a:pt x="201613" y="82550"/>
                  <a:pt x="230188" y="404813"/>
                  <a:pt x="257175" y="419100"/>
                </a:cubicBezTo>
                <a:cubicBezTo>
                  <a:pt x="284163" y="433388"/>
                  <a:pt x="295275" y="173038"/>
                  <a:pt x="333375" y="180975"/>
                </a:cubicBezTo>
                <a:cubicBezTo>
                  <a:pt x="371475" y="188912"/>
                  <a:pt x="420688" y="423863"/>
                  <a:pt x="485775" y="466725"/>
                </a:cubicBezTo>
                <a:cubicBezTo>
                  <a:pt x="550862" y="509587"/>
                  <a:pt x="655638" y="434975"/>
                  <a:pt x="723900" y="438150"/>
                </a:cubicBezTo>
                <a:cubicBezTo>
                  <a:pt x="792162" y="441325"/>
                  <a:pt x="774700" y="479425"/>
                  <a:pt x="895350" y="485775"/>
                </a:cubicBezTo>
                <a:cubicBezTo>
                  <a:pt x="1016000" y="492125"/>
                  <a:pt x="1447800" y="476250"/>
                  <a:pt x="1447800" y="476250"/>
                </a:cubicBezTo>
                <a:lnTo>
                  <a:pt x="4686300" y="466725"/>
                </a:lnTo>
              </a:path>
            </a:pathLst>
          </a:custGeom>
          <a:gradFill flip="none" rotWithShape="1">
            <a:gsLst>
              <a:gs pos="100000">
                <a:srgbClr val="9F9FFF"/>
              </a:gs>
              <a:gs pos="0">
                <a:srgbClr val="FFFFFF"/>
              </a:gs>
            </a:gsLst>
            <a:lin ang="0" scaled="1"/>
            <a:tileRect/>
          </a:gradFill>
          <a:ln w="28575">
            <a:solidFill>
              <a:srgbClr val="ED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A558B-8FBA-47B7-9666-05C1E95F2FC6}"/>
              </a:ext>
            </a:extLst>
          </p:cNvPr>
          <p:cNvSpPr txBox="1"/>
          <p:nvPr/>
        </p:nvSpPr>
        <p:spPr>
          <a:xfrm>
            <a:off x="1081465" y="181173"/>
            <a:ext cx="3495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Bayesian Optimization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4782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21F16B5-3545-4121-8259-C7246240C292}"/>
                  </a:ext>
                </a:extLst>
              </p:cNvPr>
              <p:cNvSpPr txBox="1"/>
              <p:nvPr/>
            </p:nvSpPr>
            <p:spPr>
              <a:xfrm>
                <a:off x="1754351" y="5096353"/>
                <a:ext cx="868329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Train DL model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sz="2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and </a:t>
                </a:r>
              </a:p>
              <a:p>
                <a:pPr algn="ctr"/>
                <a:r>
                  <a:rPr lang="en-US" altLang="ko-KR" sz="2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the performance of the result is considered </a:t>
                </a:r>
                <a14:m>
                  <m:oMath xmlns:m="http://schemas.openxmlformats.org/officeDocument/2006/math">
                    <m:r>
                      <a:rPr lang="en-US" altLang="ko-KR" sz="26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sz="26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6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21F16B5-3545-4121-8259-C7246240C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351" y="5096353"/>
                <a:ext cx="8683298" cy="892552"/>
              </a:xfrm>
              <a:prstGeom prst="rect">
                <a:avLst/>
              </a:prstGeom>
              <a:blipFill>
                <a:blip r:embed="rId3"/>
                <a:stretch>
                  <a:fillRect t="-6164" b="-171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그룹 4">
            <a:extLst>
              <a:ext uri="{FF2B5EF4-FFF2-40B4-BE49-F238E27FC236}">
                <a16:creationId xmlns:a16="http://schemas.microsoft.com/office/drawing/2014/main" id="{8FFC58EA-E454-4C53-A7F5-12CB5FCA899D}"/>
              </a:ext>
            </a:extLst>
          </p:cNvPr>
          <p:cNvGrpSpPr/>
          <p:nvPr/>
        </p:nvGrpSpPr>
        <p:grpSpPr>
          <a:xfrm>
            <a:off x="3291822" y="1472161"/>
            <a:ext cx="5101731" cy="3442451"/>
            <a:chOff x="3250574" y="848346"/>
            <a:chExt cx="5694260" cy="362080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BBE5701-2EF5-4516-9F05-998159FDDE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806" t="3935" r="3746" b="2286"/>
            <a:stretch/>
          </p:blipFill>
          <p:spPr>
            <a:xfrm>
              <a:off x="3250574" y="848346"/>
              <a:ext cx="5694258" cy="362080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8FE9329-63E2-4FA7-8E28-1A73D30634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1073"/>
            <a:stretch/>
          </p:blipFill>
          <p:spPr>
            <a:xfrm>
              <a:off x="3423920" y="3430035"/>
              <a:ext cx="5520914" cy="1039119"/>
            </a:xfrm>
            <a:prstGeom prst="rect">
              <a:avLst/>
            </a:prstGeom>
          </p:spPr>
        </p:pic>
      </p:grp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FC341FF-2BC3-44F0-8DA4-735E59ADB80A}"/>
              </a:ext>
            </a:extLst>
          </p:cNvPr>
          <p:cNvCxnSpPr/>
          <p:nvPr/>
        </p:nvCxnSpPr>
        <p:spPr>
          <a:xfrm flipV="1">
            <a:off x="6501227" y="2594445"/>
            <a:ext cx="0" cy="1332233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1E5E50B6-52D1-43A2-8606-F328DA85C5C1}"/>
              </a:ext>
            </a:extLst>
          </p:cNvPr>
          <p:cNvSpPr/>
          <p:nvPr/>
        </p:nvSpPr>
        <p:spPr>
          <a:xfrm>
            <a:off x="6357974" y="2365844"/>
            <a:ext cx="286506" cy="3048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50CE50-9E36-4DD0-9801-5FBC72FEFCC5}"/>
                  </a:ext>
                </a:extLst>
              </p:cNvPr>
              <p:cNvSpPr txBox="1"/>
              <p:nvPr/>
            </p:nvSpPr>
            <p:spPr>
              <a:xfrm>
                <a:off x="5711689" y="1948222"/>
                <a:ext cx="15790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50CE50-9E36-4DD0-9801-5FBC72FEF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1689" y="1948222"/>
                <a:ext cx="1579075" cy="369332"/>
              </a:xfrm>
              <a:prstGeom prst="rect">
                <a:avLst/>
              </a:prstGeom>
              <a:blipFill>
                <a:blip r:embed="rId6"/>
                <a:stretch>
                  <a:fillRect l="-3475" t="-10000" r="-7336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9EBFD708-F88B-4AF9-891B-212ECB8D46E4}"/>
              </a:ext>
            </a:extLst>
          </p:cNvPr>
          <p:cNvSpPr/>
          <p:nvPr/>
        </p:nvSpPr>
        <p:spPr>
          <a:xfrm>
            <a:off x="152778" y="133350"/>
            <a:ext cx="4686300" cy="495756"/>
          </a:xfrm>
          <a:custGeom>
            <a:avLst/>
            <a:gdLst>
              <a:gd name="connsiteX0" fmla="*/ 0 w 4686300"/>
              <a:gd name="connsiteY0" fmla="*/ 0 h 495756"/>
              <a:gd name="connsiteX1" fmla="*/ 76200 w 4686300"/>
              <a:gd name="connsiteY1" fmla="*/ 495300 h 495756"/>
              <a:gd name="connsiteX2" fmla="*/ 171450 w 4686300"/>
              <a:gd name="connsiteY2" fmla="*/ 95250 h 495756"/>
              <a:gd name="connsiteX3" fmla="*/ 257175 w 4686300"/>
              <a:gd name="connsiteY3" fmla="*/ 419100 h 495756"/>
              <a:gd name="connsiteX4" fmla="*/ 333375 w 4686300"/>
              <a:gd name="connsiteY4" fmla="*/ 180975 h 495756"/>
              <a:gd name="connsiteX5" fmla="*/ 485775 w 4686300"/>
              <a:gd name="connsiteY5" fmla="*/ 466725 h 495756"/>
              <a:gd name="connsiteX6" fmla="*/ 723900 w 4686300"/>
              <a:gd name="connsiteY6" fmla="*/ 438150 h 495756"/>
              <a:gd name="connsiteX7" fmla="*/ 895350 w 4686300"/>
              <a:gd name="connsiteY7" fmla="*/ 485775 h 495756"/>
              <a:gd name="connsiteX8" fmla="*/ 1447800 w 4686300"/>
              <a:gd name="connsiteY8" fmla="*/ 476250 h 495756"/>
              <a:gd name="connsiteX9" fmla="*/ 4686300 w 4686300"/>
              <a:gd name="connsiteY9" fmla="*/ 466725 h 495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86300" h="495756">
                <a:moveTo>
                  <a:pt x="0" y="0"/>
                </a:moveTo>
                <a:cubicBezTo>
                  <a:pt x="23812" y="239712"/>
                  <a:pt x="47625" y="479425"/>
                  <a:pt x="76200" y="495300"/>
                </a:cubicBezTo>
                <a:cubicBezTo>
                  <a:pt x="104775" y="511175"/>
                  <a:pt x="141288" y="107950"/>
                  <a:pt x="171450" y="95250"/>
                </a:cubicBezTo>
                <a:cubicBezTo>
                  <a:pt x="201613" y="82550"/>
                  <a:pt x="230188" y="404813"/>
                  <a:pt x="257175" y="419100"/>
                </a:cubicBezTo>
                <a:cubicBezTo>
                  <a:pt x="284163" y="433388"/>
                  <a:pt x="295275" y="173038"/>
                  <a:pt x="333375" y="180975"/>
                </a:cubicBezTo>
                <a:cubicBezTo>
                  <a:pt x="371475" y="188912"/>
                  <a:pt x="420688" y="423863"/>
                  <a:pt x="485775" y="466725"/>
                </a:cubicBezTo>
                <a:cubicBezTo>
                  <a:pt x="550862" y="509587"/>
                  <a:pt x="655638" y="434975"/>
                  <a:pt x="723900" y="438150"/>
                </a:cubicBezTo>
                <a:cubicBezTo>
                  <a:pt x="792162" y="441325"/>
                  <a:pt x="774700" y="479425"/>
                  <a:pt x="895350" y="485775"/>
                </a:cubicBezTo>
                <a:cubicBezTo>
                  <a:pt x="1016000" y="492125"/>
                  <a:pt x="1447800" y="476250"/>
                  <a:pt x="1447800" y="476250"/>
                </a:cubicBezTo>
                <a:lnTo>
                  <a:pt x="4686300" y="466725"/>
                </a:lnTo>
              </a:path>
            </a:pathLst>
          </a:custGeom>
          <a:gradFill flip="none" rotWithShape="1">
            <a:gsLst>
              <a:gs pos="100000">
                <a:srgbClr val="9F9FFF"/>
              </a:gs>
              <a:gs pos="0">
                <a:srgbClr val="FFFFFF"/>
              </a:gs>
            </a:gsLst>
            <a:lin ang="0" scaled="1"/>
            <a:tileRect/>
          </a:gradFill>
          <a:ln w="28575">
            <a:solidFill>
              <a:srgbClr val="ED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6BEF81-06F9-4C51-AC8E-CAE6DC5288AA}"/>
              </a:ext>
            </a:extLst>
          </p:cNvPr>
          <p:cNvSpPr txBox="1"/>
          <p:nvPr/>
        </p:nvSpPr>
        <p:spPr>
          <a:xfrm>
            <a:off x="1081465" y="181173"/>
            <a:ext cx="3495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Bayesian Optimization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40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21F16B5-3545-4121-8259-C7246240C292}"/>
                  </a:ext>
                </a:extLst>
              </p:cNvPr>
              <p:cNvSpPr txBox="1"/>
              <p:nvPr/>
            </p:nvSpPr>
            <p:spPr>
              <a:xfrm>
                <a:off x="1197204" y="5237534"/>
                <a:ext cx="1082511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Repeat Upper process until the number of iteration is equal to </a:t>
                </a:r>
                <a14:m>
                  <m:oMath xmlns:m="http://schemas.openxmlformats.org/officeDocument/2006/math">
                    <m:r>
                      <a:rPr lang="en-US" altLang="ko-KR" sz="26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ko-KR" altLang="en-US" sz="26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21F16B5-3545-4121-8259-C7246240C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204" y="5237534"/>
                <a:ext cx="10825113" cy="492443"/>
              </a:xfrm>
              <a:prstGeom prst="rect">
                <a:avLst/>
              </a:prstGeom>
              <a:blipFill>
                <a:blip r:embed="rId3"/>
                <a:stretch>
                  <a:fillRect l="-1014" t="-11111" b="-308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 descr="학습률에 대한 Bayesian Optimization(GP, EI) 과정 예시&lt;br&gt;&lt;small&gt;(구간 $$[0.01, 0.09]$$에서 최초 3개($$n=3$$), 총 11개($$N=11$$)의 점에 대한 반복 조사 결과;&lt;br&gt;상단: 목적 함수 $$f(x)$$에 대한 GP의 확률적 추정 결과, 하단: 확률적 추정 결과에 대한 EI 함수 계산 결과;&lt;br&gt;*bayesian-optimization* 라이브러리 사용, random_seed=1)&lt;/small&gt;">
            <a:extLst>
              <a:ext uri="{FF2B5EF4-FFF2-40B4-BE49-F238E27FC236}">
                <a16:creationId xmlns:a16="http://schemas.microsoft.com/office/drawing/2014/main" id="{8D7CA5CC-AFFE-46F4-9286-55648C90191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222" y="1128023"/>
            <a:ext cx="5927555" cy="370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A0F5013-2E46-4ADD-A350-4126B849384D}"/>
              </a:ext>
            </a:extLst>
          </p:cNvPr>
          <p:cNvSpPr/>
          <p:nvPr/>
        </p:nvSpPr>
        <p:spPr>
          <a:xfrm>
            <a:off x="152778" y="133350"/>
            <a:ext cx="4686300" cy="495756"/>
          </a:xfrm>
          <a:custGeom>
            <a:avLst/>
            <a:gdLst>
              <a:gd name="connsiteX0" fmla="*/ 0 w 4686300"/>
              <a:gd name="connsiteY0" fmla="*/ 0 h 495756"/>
              <a:gd name="connsiteX1" fmla="*/ 76200 w 4686300"/>
              <a:gd name="connsiteY1" fmla="*/ 495300 h 495756"/>
              <a:gd name="connsiteX2" fmla="*/ 171450 w 4686300"/>
              <a:gd name="connsiteY2" fmla="*/ 95250 h 495756"/>
              <a:gd name="connsiteX3" fmla="*/ 257175 w 4686300"/>
              <a:gd name="connsiteY3" fmla="*/ 419100 h 495756"/>
              <a:gd name="connsiteX4" fmla="*/ 333375 w 4686300"/>
              <a:gd name="connsiteY4" fmla="*/ 180975 h 495756"/>
              <a:gd name="connsiteX5" fmla="*/ 485775 w 4686300"/>
              <a:gd name="connsiteY5" fmla="*/ 466725 h 495756"/>
              <a:gd name="connsiteX6" fmla="*/ 723900 w 4686300"/>
              <a:gd name="connsiteY6" fmla="*/ 438150 h 495756"/>
              <a:gd name="connsiteX7" fmla="*/ 895350 w 4686300"/>
              <a:gd name="connsiteY7" fmla="*/ 485775 h 495756"/>
              <a:gd name="connsiteX8" fmla="*/ 1447800 w 4686300"/>
              <a:gd name="connsiteY8" fmla="*/ 476250 h 495756"/>
              <a:gd name="connsiteX9" fmla="*/ 4686300 w 4686300"/>
              <a:gd name="connsiteY9" fmla="*/ 466725 h 495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86300" h="495756">
                <a:moveTo>
                  <a:pt x="0" y="0"/>
                </a:moveTo>
                <a:cubicBezTo>
                  <a:pt x="23812" y="239712"/>
                  <a:pt x="47625" y="479425"/>
                  <a:pt x="76200" y="495300"/>
                </a:cubicBezTo>
                <a:cubicBezTo>
                  <a:pt x="104775" y="511175"/>
                  <a:pt x="141288" y="107950"/>
                  <a:pt x="171450" y="95250"/>
                </a:cubicBezTo>
                <a:cubicBezTo>
                  <a:pt x="201613" y="82550"/>
                  <a:pt x="230188" y="404813"/>
                  <a:pt x="257175" y="419100"/>
                </a:cubicBezTo>
                <a:cubicBezTo>
                  <a:pt x="284163" y="433388"/>
                  <a:pt x="295275" y="173038"/>
                  <a:pt x="333375" y="180975"/>
                </a:cubicBezTo>
                <a:cubicBezTo>
                  <a:pt x="371475" y="188912"/>
                  <a:pt x="420688" y="423863"/>
                  <a:pt x="485775" y="466725"/>
                </a:cubicBezTo>
                <a:cubicBezTo>
                  <a:pt x="550862" y="509587"/>
                  <a:pt x="655638" y="434975"/>
                  <a:pt x="723900" y="438150"/>
                </a:cubicBezTo>
                <a:cubicBezTo>
                  <a:pt x="792162" y="441325"/>
                  <a:pt x="774700" y="479425"/>
                  <a:pt x="895350" y="485775"/>
                </a:cubicBezTo>
                <a:cubicBezTo>
                  <a:pt x="1016000" y="492125"/>
                  <a:pt x="1447800" y="476250"/>
                  <a:pt x="1447800" y="476250"/>
                </a:cubicBezTo>
                <a:lnTo>
                  <a:pt x="4686300" y="466725"/>
                </a:lnTo>
              </a:path>
            </a:pathLst>
          </a:custGeom>
          <a:gradFill flip="none" rotWithShape="1">
            <a:gsLst>
              <a:gs pos="100000">
                <a:srgbClr val="9F9FFF"/>
              </a:gs>
              <a:gs pos="0">
                <a:srgbClr val="FFFFFF"/>
              </a:gs>
            </a:gsLst>
            <a:lin ang="0" scaled="1"/>
            <a:tileRect/>
          </a:gradFill>
          <a:ln w="28575">
            <a:solidFill>
              <a:srgbClr val="ED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2523DE-1D18-4752-9504-BC2D4C5630C6}"/>
              </a:ext>
            </a:extLst>
          </p:cNvPr>
          <p:cNvSpPr txBox="1"/>
          <p:nvPr/>
        </p:nvSpPr>
        <p:spPr>
          <a:xfrm>
            <a:off x="1081465" y="181173"/>
            <a:ext cx="3495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Bayesian Optimization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957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D10BACEF-B8DB-43A8-9460-4278531C0E89}"/>
              </a:ext>
            </a:extLst>
          </p:cNvPr>
          <p:cNvSpPr/>
          <p:nvPr/>
        </p:nvSpPr>
        <p:spPr>
          <a:xfrm>
            <a:off x="152778" y="133350"/>
            <a:ext cx="4686300" cy="495756"/>
          </a:xfrm>
          <a:custGeom>
            <a:avLst/>
            <a:gdLst>
              <a:gd name="connsiteX0" fmla="*/ 0 w 4686300"/>
              <a:gd name="connsiteY0" fmla="*/ 0 h 495756"/>
              <a:gd name="connsiteX1" fmla="*/ 76200 w 4686300"/>
              <a:gd name="connsiteY1" fmla="*/ 495300 h 495756"/>
              <a:gd name="connsiteX2" fmla="*/ 171450 w 4686300"/>
              <a:gd name="connsiteY2" fmla="*/ 95250 h 495756"/>
              <a:gd name="connsiteX3" fmla="*/ 257175 w 4686300"/>
              <a:gd name="connsiteY3" fmla="*/ 419100 h 495756"/>
              <a:gd name="connsiteX4" fmla="*/ 333375 w 4686300"/>
              <a:gd name="connsiteY4" fmla="*/ 180975 h 495756"/>
              <a:gd name="connsiteX5" fmla="*/ 485775 w 4686300"/>
              <a:gd name="connsiteY5" fmla="*/ 466725 h 495756"/>
              <a:gd name="connsiteX6" fmla="*/ 723900 w 4686300"/>
              <a:gd name="connsiteY6" fmla="*/ 438150 h 495756"/>
              <a:gd name="connsiteX7" fmla="*/ 895350 w 4686300"/>
              <a:gd name="connsiteY7" fmla="*/ 485775 h 495756"/>
              <a:gd name="connsiteX8" fmla="*/ 1447800 w 4686300"/>
              <a:gd name="connsiteY8" fmla="*/ 476250 h 495756"/>
              <a:gd name="connsiteX9" fmla="*/ 4686300 w 4686300"/>
              <a:gd name="connsiteY9" fmla="*/ 466725 h 495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86300" h="495756">
                <a:moveTo>
                  <a:pt x="0" y="0"/>
                </a:moveTo>
                <a:cubicBezTo>
                  <a:pt x="23812" y="239712"/>
                  <a:pt x="47625" y="479425"/>
                  <a:pt x="76200" y="495300"/>
                </a:cubicBezTo>
                <a:cubicBezTo>
                  <a:pt x="104775" y="511175"/>
                  <a:pt x="141288" y="107950"/>
                  <a:pt x="171450" y="95250"/>
                </a:cubicBezTo>
                <a:cubicBezTo>
                  <a:pt x="201613" y="82550"/>
                  <a:pt x="230188" y="404813"/>
                  <a:pt x="257175" y="419100"/>
                </a:cubicBezTo>
                <a:cubicBezTo>
                  <a:pt x="284163" y="433388"/>
                  <a:pt x="295275" y="173038"/>
                  <a:pt x="333375" y="180975"/>
                </a:cubicBezTo>
                <a:cubicBezTo>
                  <a:pt x="371475" y="188912"/>
                  <a:pt x="420688" y="423863"/>
                  <a:pt x="485775" y="466725"/>
                </a:cubicBezTo>
                <a:cubicBezTo>
                  <a:pt x="550862" y="509587"/>
                  <a:pt x="655638" y="434975"/>
                  <a:pt x="723900" y="438150"/>
                </a:cubicBezTo>
                <a:cubicBezTo>
                  <a:pt x="792162" y="441325"/>
                  <a:pt x="774700" y="479425"/>
                  <a:pt x="895350" y="485775"/>
                </a:cubicBezTo>
                <a:cubicBezTo>
                  <a:pt x="1016000" y="492125"/>
                  <a:pt x="1447800" y="476250"/>
                  <a:pt x="1447800" y="476250"/>
                </a:cubicBezTo>
                <a:lnTo>
                  <a:pt x="4686300" y="466725"/>
                </a:lnTo>
              </a:path>
            </a:pathLst>
          </a:custGeom>
          <a:gradFill flip="none" rotWithShape="1">
            <a:gsLst>
              <a:gs pos="100000">
                <a:srgbClr val="9F9FFF"/>
              </a:gs>
              <a:gs pos="0">
                <a:srgbClr val="FFFFFF"/>
              </a:gs>
            </a:gsLst>
            <a:lin ang="0" scaled="1"/>
            <a:tileRect/>
          </a:gradFill>
          <a:ln w="28575">
            <a:solidFill>
              <a:srgbClr val="ED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F1122E-75FA-4F74-A6C2-0351B49E5D7E}"/>
              </a:ext>
            </a:extLst>
          </p:cNvPr>
          <p:cNvSpPr txBox="1"/>
          <p:nvPr/>
        </p:nvSpPr>
        <p:spPr>
          <a:xfrm>
            <a:off x="1081465" y="181173"/>
            <a:ext cx="3495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Bayesian Optimization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789A29-F20E-46D0-B628-B4F916B5D451}"/>
              </a:ext>
            </a:extLst>
          </p:cNvPr>
          <p:cNvSpPr/>
          <p:nvPr/>
        </p:nvSpPr>
        <p:spPr>
          <a:xfrm>
            <a:off x="4210548" y="6111359"/>
            <a:ext cx="3770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https://playground.tensorflow.org/</a:t>
            </a:r>
            <a:endParaRPr lang="ko-KR" altLang="en-US" dirty="0"/>
          </a:p>
        </p:txBody>
      </p:sp>
      <p:pic>
        <p:nvPicPr>
          <p:cNvPr id="5" name="그림 4" descr="지도, 스크린샷이(가) 표시된 사진&#10;&#10;자동 생성된 설명">
            <a:extLst>
              <a:ext uri="{FF2B5EF4-FFF2-40B4-BE49-F238E27FC236}">
                <a16:creationId xmlns:a16="http://schemas.microsoft.com/office/drawing/2014/main" id="{C92CD8EA-BC13-4BB3-B986-40E033245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24" y="1127692"/>
            <a:ext cx="8591552" cy="460261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FDF5485-0DE6-4A1B-A1B5-2AFD27BF72BD}"/>
              </a:ext>
            </a:extLst>
          </p:cNvPr>
          <p:cNvSpPr/>
          <p:nvPr/>
        </p:nvSpPr>
        <p:spPr>
          <a:xfrm>
            <a:off x="3000375" y="1127692"/>
            <a:ext cx="7391401" cy="6725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573D6C-260F-47B9-97C0-0B6A8AFE88A1}"/>
              </a:ext>
            </a:extLst>
          </p:cNvPr>
          <p:cNvSpPr/>
          <p:nvPr/>
        </p:nvSpPr>
        <p:spPr>
          <a:xfrm>
            <a:off x="4705350" y="1949991"/>
            <a:ext cx="3276102" cy="936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1239E7B-BAA6-4A04-B47F-083823D0EEDA}"/>
              </a:ext>
            </a:extLst>
          </p:cNvPr>
          <p:cNvSpPr/>
          <p:nvPr/>
        </p:nvSpPr>
        <p:spPr>
          <a:xfrm>
            <a:off x="1866900" y="2028826"/>
            <a:ext cx="1133475" cy="31527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684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21F16B5-3545-4121-8259-C7246240C292}"/>
                  </a:ext>
                </a:extLst>
              </p:cNvPr>
              <p:cNvSpPr txBox="1"/>
              <p:nvPr/>
            </p:nvSpPr>
            <p:spPr>
              <a:xfrm>
                <a:off x="1594391" y="5275051"/>
                <a:ext cx="970322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Select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6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sz="26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ko-KR" altLang="en-US" sz="2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2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that maximize </a:t>
                </a:r>
                <a14:m>
                  <m:oMath xmlns:m="http://schemas.openxmlformats.org/officeDocument/2006/math">
                    <m:r>
                      <a:rPr lang="el-GR" altLang="ko-KR" sz="2600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l-GR" altLang="ko-KR" sz="2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6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2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based on objective function </a:t>
                </a:r>
                <a:endParaRPr lang="ko-KR" altLang="en-US" sz="26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21F16B5-3545-4121-8259-C7246240C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391" y="5275051"/>
                <a:ext cx="9703221" cy="492443"/>
              </a:xfrm>
              <a:prstGeom prst="rect">
                <a:avLst/>
              </a:prstGeom>
              <a:blipFill>
                <a:blip r:embed="rId3"/>
                <a:stretch>
                  <a:fillRect l="-1131" t="-11111" b="-308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0B2BD233-B913-456E-B31B-F2EDD35918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88"/>
          <a:stretch/>
        </p:blipFill>
        <p:spPr>
          <a:xfrm>
            <a:off x="3028820" y="1336727"/>
            <a:ext cx="5853978" cy="359833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BADFB469-A41B-4A68-B502-362CA07B2404}"/>
              </a:ext>
            </a:extLst>
          </p:cNvPr>
          <p:cNvSpPr/>
          <p:nvPr/>
        </p:nvSpPr>
        <p:spPr>
          <a:xfrm>
            <a:off x="5145219" y="1718930"/>
            <a:ext cx="286506" cy="30480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DBFE0E74-0607-495A-8B08-80D6CBD17602}"/>
              </a:ext>
            </a:extLst>
          </p:cNvPr>
          <p:cNvSpPr/>
          <p:nvPr/>
        </p:nvSpPr>
        <p:spPr>
          <a:xfrm>
            <a:off x="152778" y="133350"/>
            <a:ext cx="4686300" cy="495756"/>
          </a:xfrm>
          <a:custGeom>
            <a:avLst/>
            <a:gdLst>
              <a:gd name="connsiteX0" fmla="*/ 0 w 4686300"/>
              <a:gd name="connsiteY0" fmla="*/ 0 h 495756"/>
              <a:gd name="connsiteX1" fmla="*/ 76200 w 4686300"/>
              <a:gd name="connsiteY1" fmla="*/ 495300 h 495756"/>
              <a:gd name="connsiteX2" fmla="*/ 171450 w 4686300"/>
              <a:gd name="connsiteY2" fmla="*/ 95250 h 495756"/>
              <a:gd name="connsiteX3" fmla="*/ 257175 w 4686300"/>
              <a:gd name="connsiteY3" fmla="*/ 419100 h 495756"/>
              <a:gd name="connsiteX4" fmla="*/ 333375 w 4686300"/>
              <a:gd name="connsiteY4" fmla="*/ 180975 h 495756"/>
              <a:gd name="connsiteX5" fmla="*/ 485775 w 4686300"/>
              <a:gd name="connsiteY5" fmla="*/ 466725 h 495756"/>
              <a:gd name="connsiteX6" fmla="*/ 723900 w 4686300"/>
              <a:gd name="connsiteY6" fmla="*/ 438150 h 495756"/>
              <a:gd name="connsiteX7" fmla="*/ 895350 w 4686300"/>
              <a:gd name="connsiteY7" fmla="*/ 485775 h 495756"/>
              <a:gd name="connsiteX8" fmla="*/ 1447800 w 4686300"/>
              <a:gd name="connsiteY8" fmla="*/ 476250 h 495756"/>
              <a:gd name="connsiteX9" fmla="*/ 4686300 w 4686300"/>
              <a:gd name="connsiteY9" fmla="*/ 466725 h 495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86300" h="495756">
                <a:moveTo>
                  <a:pt x="0" y="0"/>
                </a:moveTo>
                <a:cubicBezTo>
                  <a:pt x="23812" y="239712"/>
                  <a:pt x="47625" y="479425"/>
                  <a:pt x="76200" y="495300"/>
                </a:cubicBezTo>
                <a:cubicBezTo>
                  <a:pt x="104775" y="511175"/>
                  <a:pt x="141288" y="107950"/>
                  <a:pt x="171450" y="95250"/>
                </a:cubicBezTo>
                <a:cubicBezTo>
                  <a:pt x="201613" y="82550"/>
                  <a:pt x="230188" y="404813"/>
                  <a:pt x="257175" y="419100"/>
                </a:cubicBezTo>
                <a:cubicBezTo>
                  <a:pt x="284163" y="433388"/>
                  <a:pt x="295275" y="173038"/>
                  <a:pt x="333375" y="180975"/>
                </a:cubicBezTo>
                <a:cubicBezTo>
                  <a:pt x="371475" y="188912"/>
                  <a:pt x="420688" y="423863"/>
                  <a:pt x="485775" y="466725"/>
                </a:cubicBezTo>
                <a:cubicBezTo>
                  <a:pt x="550862" y="509587"/>
                  <a:pt x="655638" y="434975"/>
                  <a:pt x="723900" y="438150"/>
                </a:cubicBezTo>
                <a:cubicBezTo>
                  <a:pt x="792162" y="441325"/>
                  <a:pt x="774700" y="479425"/>
                  <a:pt x="895350" y="485775"/>
                </a:cubicBezTo>
                <a:cubicBezTo>
                  <a:pt x="1016000" y="492125"/>
                  <a:pt x="1447800" y="476250"/>
                  <a:pt x="1447800" y="476250"/>
                </a:cubicBezTo>
                <a:lnTo>
                  <a:pt x="4686300" y="466725"/>
                </a:lnTo>
              </a:path>
            </a:pathLst>
          </a:custGeom>
          <a:gradFill flip="none" rotWithShape="1">
            <a:gsLst>
              <a:gs pos="100000">
                <a:srgbClr val="9F9FFF"/>
              </a:gs>
              <a:gs pos="0">
                <a:srgbClr val="FFFFFF"/>
              </a:gs>
            </a:gsLst>
            <a:lin ang="0" scaled="1"/>
            <a:tileRect/>
          </a:gradFill>
          <a:ln w="28575">
            <a:solidFill>
              <a:srgbClr val="ED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D3D6AF-B46F-49F2-BA89-C84A955A39E2}"/>
              </a:ext>
            </a:extLst>
          </p:cNvPr>
          <p:cNvSpPr txBox="1"/>
          <p:nvPr/>
        </p:nvSpPr>
        <p:spPr>
          <a:xfrm>
            <a:off x="1081465" y="181173"/>
            <a:ext cx="3495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Bayesian Optimization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670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F16B5-3545-4121-8259-C7246240C292}"/>
              </a:ext>
            </a:extLst>
          </p:cNvPr>
          <p:cNvSpPr txBox="1"/>
          <p:nvPr/>
        </p:nvSpPr>
        <p:spPr>
          <a:xfrm>
            <a:off x="2217476" y="2027341"/>
            <a:ext cx="8683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400" dirty="0"/>
          </a:p>
        </p:txBody>
      </p:sp>
      <p:pic>
        <p:nvPicPr>
          <p:cNvPr id="5122" name="Picture 2" descr="학습률에 대한 Bayesian Optimization(GP, EI) 과정 예시&lt;br&gt;&lt;small&gt;(구간 $$[0.01, 0.09]$$에서 최초 3개($$n=3$$), 총 11개($$N=11$$)의 점에 대한 반복 조사 결과;&lt;br&gt;상단: 목적 함수 $$f(x)$$에 대한 GP의 확률적 추정 결과, 하단: 확률적 추정 결과에 대한 EI 함수 계산 결과;&lt;br&gt;*bayesian-optimization* 라이브러리 사용, random_seed=1)&lt;/small&gt;">
            <a:extLst>
              <a:ext uri="{FF2B5EF4-FFF2-40B4-BE49-F238E27FC236}">
                <a16:creationId xmlns:a16="http://schemas.microsoft.com/office/drawing/2014/main" id="{FCA19F93-10E7-436F-BB68-C15AFFB4541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7" y="1044122"/>
            <a:ext cx="687324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6D90377-A491-46FE-9D63-FFF27CA6B2DE}"/>
              </a:ext>
            </a:extLst>
          </p:cNvPr>
          <p:cNvSpPr/>
          <p:nvPr/>
        </p:nvSpPr>
        <p:spPr>
          <a:xfrm>
            <a:off x="152778" y="133350"/>
            <a:ext cx="4686300" cy="495756"/>
          </a:xfrm>
          <a:custGeom>
            <a:avLst/>
            <a:gdLst>
              <a:gd name="connsiteX0" fmla="*/ 0 w 4686300"/>
              <a:gd name="connsiteY0" fmla="*/ 0 h 495756"/>
              <a:gd name="connsiteX1" fmla="*/ 76200 w 4686300"/>
              <a:gd name="connsiteY1" fmla="*/ 495300 h 495756"/>
              <a:gd name="connsiteX2" fmla="*/ 171450 w 4686300"/>
              <a:gd name="connsiteY2" fmla="*/ 95250 h 495756"/>
              <a:gd name="connsiteX3" fmla="*/ 257175 w 4686300"/>
              <a:gd name="connsiteY3" fmla="*/ 419100 h 495756"/>
              <a:gd name="connsiteX4" fmla="*/ 333375 w 4686300"/>
              <a:gd name="connsiteY4" fmla="*/ 180975 h 495756"/>
              <a:gd name="connsiteX5" fmla="*/ 485775 w 4686300"/>
              <a:gd name="connsiteY5" fmla="*/ 466725 h 495756"/>
              <a:gd name="connsiteX6" fmla="*/ 723900 w 4686300"/>
              <a:gd name="connsiteY6" fmla="*/ 438150 h 495756"/>
              <a:gd name="connsiteX7" fmla="*/ 895350 w 4686300"/>
              <a:gd name="connsiteY7" fmla="*/ 485775 h 495756"/>
              <a:gd name="connsiteX8" fmla="*/ 1447800 w 4686300"/>
              <a:gd name="connsiteY8" fmla="*/ 476250 h 495756"/>
              <a:gd name="connsiteX9" fmla="*/ 4686300 w 4686300"/>
              <a:gd name="connsiteY9" fmla="*/ 466725 h 495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86300" h="495756">
                <a:moveTo>
                  <a:pt x="0" y="0"/>
                </a:moveTo>
                <a:cubicBezTo>
                  <a:pt x="23812" y="239712"/>
                  <a:pt x="47625" y="479425"/>
                  <a:pt x="76200" y="495300"/>
                </a:cubicBezTo>
                <a:cubicBezTo>
                  <a:pt x="104775" y="511175"/>
                  <a:pt x="141288" y="107950"/>
                  <a:pt x="171450" y="95250"/>
                </a:cubicBezTo>
                <a:cubicBezTo>
                  <a:pt x="201613" y="82550"/>
                  <a:pt x="230188" y="404813"/>
                  <a:pt x="257175" y="419100"/>
                </a:cubicBezTo>
                <a:cubicBezTo>
                  <a:pt x="284163" y="433388"/>
                  <a:pt x="295275" y="173038"/>
                  <a:pt x="333375" y="180975"/>
                </a:cubicBezTo>
                <a:cubicBezTo>
                  <a:pt x="371475" y="188912"/>
                  <a:pt x="420688" y="423863"/>
                  <a:pt x="485775" y="466725"/>
                </a:cubicBezTo>
                <a:cubicBezTo>
                  <a:pt x="550862" y="509587"/>
                  <a:pt x="655638" y="434975"/>
                  <a:pt x="723900" y="438150"/>
                </a:cubicBezTo>
                <a:cubicBezTo>
                  <a:pt x="792162" y="441325"/>
                  <a:pt x="774700" y="479425"/>
                  <a:pt x="895350" y="485775"/>
                </a:cubicBezTo>
                <a:cubicBezTo>
                  <a:pt x="1016000" y="492125"/>
                  <a:pt x="1447800" y="476250"/>
                  <a:pt x="1447800" y="476250"/>
                </a:cubicBezTo>
                <a:lnTo>
                  <a:pt x="4686300" y="466725"/>
                </a:lnTo>
              </a:path>
            </a:pathLst>
          </a:custGeom>
          <a:gradFill flip="none" rotWithShape="1">
            <a:gsLst>
              <a:gs pos="100000">
                <a:srgbClr val="9F9FFF"/>
              </a:gs>
              <a:gs pos="0">
                <a:srgbClr val="FFFFFF"/>
              </a:gs>
            </a:gsLst>
            <a:lin ang="0" scaled="1"/>
            <a:tileRect/>
          </a:gradFill>
          <a:ln w="28575">
            <a:solidFill>
              <a:srgbClr val="ED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51D2A2-10E7-4FBA-80FA-D0B7E7ADE5D3}"/>
              </a:ext>
            </a:extLst>
          </p:cNvPr>
          <p:cNvSpPr txBox="1"/>
          <p:nvPr/>
        </p:nvSpPr>
        <p:spPr>
          <a:xfrm>
            <a:off x="1081465" y="181173"/>
            <a:ext cx="3495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Bayesian Optimization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431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F16B5-3545-4121-8259-C7246240C292}"/>
              </a:ext>
            </a:extLst>
          </p:cNvPr>
          <p:cNvSpPr txBox="1"/>
          <p:nvPr/>
        </p:nvSpPr>
        <p:spPr>
          <a:xfrm>
            <a:off x="1510465" y="5084284"/>
            <a:ext cx="8683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BO works better than others in practice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4E4BC3-2627-4A19-A90B-DA47CF6A6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840" y="1508867"/>
            <a:ext cx="4826549" cy="345644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5ACE7B-0C9F-448F-89A4-CF9218A0649D}"/>
              </a:ext>
            </a:extLst>
          </p:cNvPr>
          <p:cNvSpPr/>
          <p:nvPr/>
        </p:nvSpPr>
        <p:spPr>
          <a:xfrm>
            <a:off x="5693790" y="1645606"/>
            <a:ext cx="2301240" cy="306795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95A0B9D9-9736-4390-AB91-21A2E843DD40}"/>
              </a:ext>
            </a:extLst>
          </p:cNvPr>
          <p:cNvSpPr/>
          <p:nvPr/>
        </p:nvSpPr>
        <p:spPr>
          <a:xfrm>
            <a:off x="152778" y="133350"/>
            <a:ext cx="4686300" cy="495756"/>
          </a:xfrm>
          <a:custGeom>
            <a:avLst/>
            <a:gdLst>
              <a:gd name="connsiteX0" fmla="*/ 0 w 4686300"/>
              <a:gd name="connsiteY0" fmla="*/ 0 h 495756"/>
              <a:gd name="connsiteX1" fmla="*/ 76200 w 4686300"/>
              <a:gd name="connsiteY1" fmla="*/ 495300 h 495756"/>
              <a:gd name="connsiteX2" fmla="*/ 171450 w 4686300"/>
              <a:gd name="connsiteY2" fmla="*/ 95250 h 495756"/>
              <a:gd name="connsiteX3" fmla="*/ 257175 w 4686300"/>
              <a:gd name="connsiteY3" fmla="*/ 419100 h 495756"/>
              <a:gd name="connsiteX4" fmla="*/ 333375 w 4686300"/>
              <a:gd name="connsiteY4" fmla="*/ 180975 h 495756"/>
              <a:gd name="connsiteX5" fmla="*/ 485775 w 4686300"/>
              <a:gd name="connsiteY5" fmla="*/ 466725 h 495756"/>
              <a:gd name="connsiteX6" fmla="*/ 723900 w 4686300"/>
              <a:gd name="connsiteY6" fmla="*/ 438150 h 495756"/>
              <a:gd name="connsiteX7" fmla="*/ 895350 w 4686300"/>
              <a:gd name="connsiteY7" fmla="*/ 485775 h 495756"/>
              <a:gd name="connsiteX8" fmla="*/ 1447800 w 4686300"/>
              <a:gd name="connsiteY8" fmla="*/ 476250 h 495756"/>
              <a:gd name="connsiteX9" fmla="*/ 4686300 w 4686300"/>
              <a:gd name="connsiteY9" fmla="*/ 466725 h 495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86300" h="495756">
                <a:moveTo>
                  <a:pt x="0" y="0"/>
                </a:moveTo>
                <a:cubicBezTo>
                  <a:pt x="23812" y="239712"/>
                  <a:pt x="47625" y="479425"/>
                  <a:pt x="76200" y="495300"/>
                </a:cubicBezTo>
                <a:cubicBezTo>
                  <a:pt x="104775" y="511175"/>
                  <a:pt x="141288" y="107950"/>
                  <a:pt x="171450" y="95250"/>
                </a:cubicBezTo>
                <a:cubicBezTo>
                  <a:pt x="201613" y="82550"/>
                  <a:pt x="230188" y="404813"/>
                  <a:pt x="257175" y="419100"/>
                </a:cubicBezTo>
                <a:cubicBezTo>
                  <a:pt x="284163" y="433388"/>
                  <a:pt x="295275" y="173038"/>
                  <a:pt x="333375" y="180975"/>
                </a:cubicBezTo>
                <a:cubicBezTo>
                  <a:pt x="371475" y="188912"/>
                  <a:pt x="420688" y="423863"/>
                  <a:pt x="485775" y="466725"/>
                </a:cubicBezTo>
                <a:cubicBezTo>
                  <a:pt x="550862" y="509587"/>
                  <a:pt x="655638" y="434975"/>
                  <a:pt x="723900" y="438150"/>
                </a:cubicBezTo>
                <a:cubicBezTo>
                  <a:pt x="792162" y="441325"/>
                  <a:pt x="774700" y="479425"/>
                  <a:pt x="895350" y="485775"/>
                </a:cubicBezTo>
                <a:cubicBezTo>
                  <a:pt x="1016000" y="492125"/>
                  <a:pt x="1447800" y="476250"/>
                  <a:pt x="1447800" y="476250"/>
                </a:cubicBezTo>
                <a:lnTo>
                  <a:pt x="4686300" y="466725"/>
                </a:lnTo>
              </a:path>
            </a:pathLst>
          </a:custGeom>
          <a:gradFill flip="none" rotWithShape="1">
            <a:gsLst>
              <a:gs pos="100000">
                <a:srgbClr val="9F9FFF"/>
              </a:gs>
              <a:gs pos="0">
                <a:srgbClr val="FFFFFF"/>
              </a:gs>
            </a:gsLst>
            <a:lin ang="0" scaled="1"/>
            <a:tileRect/>
          </a:gradFill>
          <a:ln w="28575">
            <a:solidFill>
              <a:srgbClr val="ED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20ACAC-8CB1-41E6-8FCA-6787B837DA9F}"/>
              </a:ext>
            </a:extLst>
          </p:cNvPr>
          <p:cNvSpPr txBox="1"/>
          <p:nvPr/>
        </p:nvSpPr>
        <p:spPr>
          <a:xfrm>
            <a:off x="1081465" y="181173"/>
            <a:ext cx="3495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Bayesian Optimization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23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E2D20715-8731-4FE3-934A-7670DD232CFF}"/>
              </a:ext>
            </a:extLst>
          </p:cNvPr>
          <p:cNvSpPr/>
          <p:nvPr/>
        </p:nvSpPr>
        <p:spPr>
          <a:xfrm>
            <a:off x="152778" y="133350"/>
            <a:ext cx="4686300" cy="495756"/>
          </a:xfrm>
          <a:custGeom>
            <a:avLst/>
            <a:gdLst>
              <a:gd name="connsiteX0" fmla="*/ 0 w 4686300"/>
              <a:gd name="connsiteY0" fmla="*/ 0 h 495756"/>
              <a:gd name="connsiteX1" fmla="*/ 76200 w 4686300"/>
              <a:gd name="connsiteY1" fmla="*/ 495300 h 495756"/>
              <a:gd name="connsiteX2" fmla="*/ 171450 w 4686300"/>
              <a:gd name="connsiteY2" fmla="*/ 95250 h 495756"/>
              <a:gd name="connsiteX3" fmla="*/ 257175 w 4686300"/>
              <a:gd name="connsiteY3" fmla="*/ 419100 h 495756"/>
              <a:gd name="connsiteX4" fmla="*/ 333375 w 4686300"/>
              <a:gd name="connsiteY4" fmla="*/ 180975 h 495756"/>
              <a:gd name="connsiteX5" fmla="*/ 485775 w 4686300"/>
              <a:gd name="connsiteY5" fmla="*/ 466725 h 495756"/>
              <a:gd name="connsiteX6" fmla="*/ 723900 w 4686300"/>
              <a:gd name="connsiteY6" fmla="*/ 438150 h 495756"/>
              <a:gd name="connsiteX7" fmla="*/ 895350 w 4686300"/>
              <a:gd name="connsiteY7" fmla="*/ 485775 h 495756"/>
              <a:gd name="connsiteX8" fmla="*/ 1447800 w 4686300"/>
              <a:gd name="connsiteY8" fmla="*/ 476250 h 495756"/>
              <a:gd name="connsiteX9" fmla="*/ 4686300 w 4686300"/>
              <a:gd name="connsiteY9" fmla="*/ 466725 h 495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86300" h="495756">
                <a:moveTo>
                  <a:pt x="0" y="0"/>
                </a:moveTo>
                <a:cubicBezTo>
                  <a:pt x="23812" y="239712"/>
                  <a:pt x="47625" y="479425"/>
                  <a:pt x="76200" y="495300"/>
                </a:cubicBezTo>
                <a:cubicBezTo>
                  <a:pt x="104775" y="511175"/>
                  <a:pt x="141288" y="107950"/>
                  <a:pt x="171450" y="95250"/>
                </a:cubicBezTo>
                <a:cubicBezTo>
                  <a:pt x="201613" y="82550"/>
                  <a:pt x="230188" y="404813"/>
                  <a:pt x="257175" y="419100"/>
                </a:cubicBezTo>
                <a:cubicBezTo>
                  <a:pt x="284163" y="433388"/>
                  <a:pt x="295275" y="173038"/>
                  <a:pt x="333375" y="180975"/>
                </a:cubicBezTo>
                <a:cubicBezTo>
                  <a:pt x="371475" y="188912"/>
                  <a:pt x="420688" y="423863"/>
                  <a:pt x="485775" y="466725"/>
                </a:cubicBezTo>
                <a:cubicBezTo>
                  <a:pt x="550862" y="509587"/>
                  <a:pt x="655638" y="434975"/>
                  <a:pt x="723900" y="438150"/>
                </a:cubicBezTo>
                <a:cubicBezTo>
                  <a:pt x="792162" y="441325"/>
                  <a:pt x="774700" y="479425"/>
                  <a:pt x="895350" y="485775"/>
                </a:cubicBezTo>
                <a:cubicBezTo>
                  <a:pt x="1016000" y="492125"/>
                  <a:pt x="1447800" y="476250"/>
                  <a:pt x="1447800" y="476250"/>
                </a:cubicBezTo>
                <a:lnTo>
                  <a:pt x="4686300" y="466725"/>
                </a:lnTo>
              </a:path>
            </a:pathLst>
          </a:custGeom>
          <a:gradFill flip="none" rotWithShape="1">
            <a:gsLst>
              <a:gs pos="100000">
                <a:srgbClr val="9F9FFF"/>
              </a:gs>
              <a:gs pos="0">
                <a:srgbClr val="FFFFFF"/>
              </a:gs>
            </a:gsLst>
            <a:lin ang="0" scaled="1"/>
            <a:tileRect/>
          </a:gradFill>
          <a:ln w="28575">
            <a:solidFill>
              <a:srgbClr val="ED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227895-BA6B-493A-8D0F-78201026D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697" y="1084868"/>
            <a:ext cx="7698556" cy="54989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E536AA-2133-43CA-B0AC-F23EF405A06B}"/>
              </a:ext>
            </a:extLst>
          </p:cNvPr>
          <p:cNvSpPr txBox="1"/>
          <p:nvPr/>
        </p:nvSpPr>
        <p:spPr>
          <a:xfrm>
            <a:off x="1081465" y="181173"/>
            <a:ext cx="3495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Bayesian Optimization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51633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F530D247-3C57-4AA4-B571-C3839C562651}"/>
              </a:ext>
            </a:extLst>
          </p:cNvPr>
          <p:cNvSpPr/>
          <p:nvPr/>
        </p:nvSpPr>
        <p:spPr>
          <a:xfrm>
            <a:off x="152778" y="133350"/>
            <a:ext cx="4686300" cy="495756"/>
          </a:xfrm>
          <a:custGeom>
            <a:avLst/>
            <a:gdLst>
              <a:gd name="connsiteX0" fmla="*/ 0 w 4686300"/>
              <a:gd name="connsiteY0" fmla="*/ 0 h 495756"/>
              <a:gd name="connsiteX1" fmla="*/ 76200 w 4686300"/>
              <a:gd name="connsiteY1" fmla="*/ 495300 h 495756"/>
              <a:gd name="connsiteX2" fmla="*/ 171450 w 4686300"/>
              <a:gd name="connsiteY2" fmla="*/ 95250 h 495756"/>
              <a:gd name="connsiteX3" fmla="*/ 257175 w 4686300"/>
              <a:gd name="connsiteY3" fmla="*/ 419100 h 495756"/>
              <a:gd name="connsiteX4" fmla="*/ 333375 w 4686300"/>
              <a:gd name="connsiteY4" fmla="*/ 180975 h 495756"/>
              <a:gd name="connsiteX5" fmla="*/ 485775 w 4686300"/>
              <a:gd name="connsiteY5" fmla="*/ 466725 h 495756"/>
              <a:gd name="connsiteX6" fmla="*/ 723900 w 4686300"/>
              <a:gd name="connsiteY6" fmla="*/ 438150 h 495756"/>
              <a:gd name="connsiteX7" fmla="*/ 895350 w 4686300"/>
              <a:gd name="connsiteY7" fmla="*/ 485775 h 495756"/>
              <a:gd name="connsiteX8" fmla="*/ 1447800 w 4686300"/>
              <a:gd name="connsiteY8" fmla="*/ 476250 h 495756"/>
              <a:gd name="connsiteX9" fmla="*/ 4686300 w 4686300"/>
              <a:gd name="connsiteY9" fmla="*/ 466725 h 495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86300" h="495756">
                <a:moveTo>
                  <a:pt x="0" y="0"/>
                </a:moveTo>
                <a:cubicBezTo>
                  <a:pt x="23812" y="239712"/>
                  <a:pt x="47625" y="479425"/>
                  <a:pt x="76200" y="495300"/>
                </a:cubicBezTo>
                <a:cubicBezTo>
                  <a:pt x="104775" y="511175"/>
                  <a:pt x="141288" y="107950"/>
                  <a:pt x="171450" y="95250"/>
                </a:cubicBezTo>
                <a:cubicBezTo>
                  <a:pt x="201613" y="82550"/>
                  <a:pt x="230188" y="404813"/>
                  <a:pt x="257175" y="419100"/>
                </a:cubicBezTo>
                <a:cubicBezTo>
                  <a:pt x="284163" y="433388"/>
                  <a:pt x="295275" y="173038"/>
                  <a:pt x="333375" y="180975"/>
                </a:cubicBezTo>
                <a:cubicBezTo>
                  <a:pt x="371475" y="188912"/>
                  <a:pt x="420688" y="423863"/>
                  <a:pt x="485775" y="466725"/>
                </a:cubicBezTo>
                <a:cubicBezTo>
                  <a:pt x="550862" y="509587"/>
                  <a:pt x="655638" y="434975"/>
                  <a:pt x="723900" y="438150"/>
                </a:cubicBezTo>
                <a:cubicBezTo>
                  <a:pt x="792162" y="441325"/>
                  <a:pt x="774700" y="479425"/>
                  <a:pt x="895350" y="485775"/>
                </a:cubicBezTo>
                <a:cubicBezTo>
                  <a:pt x="1016000" y="492125"/>
                  <a:pt x="1447800" y="476250"/>
                  <a:pt x="1447800" y="476250"/>
                </a:cubicBezTo>
                <a:lnTo>
                  <a:pt x="4686300" y="466725"/>
                </a:lnTo>
              </a:path>
            </a:pathLst>
          </a:custGeom>
          <a:gradFill flip="none" rotWithShape="1">
            <a:gsLst>
              <a:gs pos="100000">
                <a:srgbClr val="9F9FFF"/>
              </a:gs>
              <a:gs pos="0">
                <a:srgbClr val="FFFFFF"/>
              </a:gs>
            </a:gsLst>
            <a:lin ang="0" scaled="1"/>
            <a:tileRect/>
          </a:gradFill>
          <a:ln w="28575">
            <a:solidFill>
              <a:srgbClr val="ED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F6966A-5F8B-42C6-B2A8-AF86205FCD46}"/>
              </a:ext>
            </a:extLst>
          </p:cNvPr>
          <p:cNvSpPr txBox="1"/>
          <p:nvPr/>
        </p:nvSpPr>
        <p:spPr>
          <a:xfrm>
            <a:off x="1081465" y="181173"/>
            <a:ext cx="3495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Common Approach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64C206-B85F-46C6-A51E-EC5E7AB811BA}"/>
              </a:ext>
            </a:extLst>
          </p:cNvPr>
          <p:cNvSpPr txBox="1"/>
          <p:nvPr/>
        </p:nvSpPr>
        <p:spPr>
          <a:xfrm>
            <a:off x="4949071" y="2405432"/>
            <a:ext cx="21241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200" spc="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SMBO</a:t>
            </a:r>
            <a:endParaRPr lang="ko-KR" altLang="en-US" sz="4200" spc="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FDCD16-36F8-4C97-83C4-02FBB4921DEA}"/>
              </a:ext>
            </a:extLst>
          </p:cNvPr>
          <p:cNvSpPr txBox="1"/>
          <p:nvPr/>
        </p:nvSpPr>
        <p:spPr>
          <a:xfrm>
            <a:off x="2423803" y="3873220"/>
            <a:ext cx="7174707" cy="54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Sequential Model-Based Optimization</a:t>
            </a:r>
            <a:endParaRPr lang="ko-KR" altLang="en-US" sz="2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08299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F530D247-3C57-4AA4-B571-C3839C562651}"/>
              </a:ext>
            </a:extLst>
          </p:cNvPr>
          <p:cNvSpPr/>
          <p:nvPr/>
        </p:nvSpPr>
        <p:spPr>
          <a:xfrm>
            <a:off x="152778" y="133350"/>
            <a:ext cx="4686300" cy="495756"/>
          </a:xfrm>
          <a:custGeom>
            <a:avLst/>
            <a:gdLst>
              <a:gd name="connsiteX0" fmla="*/ 0 w 4686300"/>
              <a:gd name="connsiteY0" fmla="*/ 0 h 495756"/>
              <a:gd name="connsiteX1" fmla="*/ 76200 w 4686300"/>
              <a:gd name="connsiteY1" fmla="*/ 495300 h 495756"/>
              <a:gd name="connsiteX2" fmla="*/ 171450 w 4686300"/>
              <a:gd name="connsiteY2" fmla="*/ 95250 h 495756"/>
              <a:gd name="connsiteX3" fmla="*/ 257175 w 4686300"/>
              <a:gd name="connsiteY3" fmla="*/ 419100 h 495756"/>
              <a:gd name="connsiteX4" fmla="*/ 333375 w 4686300"/>
              <a:gd name="connsiteY4" fmla="*/ 180975 h 495756"/>
              <a:gd name="connsiteX5" fmla="*/ 485775 w 4686300"/>
              <a:gd name="connsiteY5" fmla="*/ 466725 h 495756"/>
              <a:gd name="connsiteX6" fmla="*/ 723900 w 4686300"/>
              <a:gd name="connsiteY6" fmla="*/ 438150 h 495756"/>
              <a:gd name="connsiteX7" fmla="*/ 895350 w 4686300"/>
              <a:gd name="connsiteY7" fmla="*/ 485775 h 495756"/>
              <a:gd name="connsiteX8" fmla="*/ 1447800 w 4686300"/>
              <a:gd name="connsiteY8" fmla="*/ 476250 h 495756"/>
              <a:gd name="connsiteX9" fmla="*/ 4686300 w 4686300"/>
              <a:gd name="connsiteY9" fmla="*/ 466725 h 495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86300" h="495756">
                <a:moveTo>
                  <a:pt x="0" y="0"/>
                </a:moveTo>
                <a:cubicBezTo>
                  <a:pt x="23812" y="239712"/>
                  <a:pt x="47625" y="479425"/>
                  <a:pt x="76200" y="495300"/>
                </a:cubicBezTo>
                <a:cubicBezTo>
                  <a:pt x="104775" y="511175"/>
                  <a:pt x="141288" y="107950"/>
                  <a:pt x="171450" y="95250"/>
                </a:cubicBezTo>
                <a:cubicBezTo>
                  <a:pt x="201613" y="82550"/>
                  <a:pt x="230188" y="404813"/>
                  <a:pt x="257175" y="419100"/>
                </a:cubicBezTo>
                <a:cubicBezTo>
                  <a:pt x="284163" y="433388"/>
                  <a:pt x="295275" y="173038"/>
                  <a:pt x="333375" y="180975"/>
                </a:cubicBezTo>
                <a:cubicBezTo>
                  <a:pt x="371475" y="188912"/>
                  <a:pt x="420688" y="423863"/>
                  <a:pt x="485775" y="466725"/>
                </a:cubicBezTo>
                <a:cubicBezTo>
                  <a:pt x="550862" y="509587"/>
                  <a:pt x="655638" y="434975"/>
                  <a:pt x="723900" y="438150"/>
                </a:cubicBezTo>
                <a:cubicBezTo>
                  <a:pt x="792162" y="441325"/>
                  <a:pt x="774700" y="479425"/>
                  <a:pt x="895350" y="485775"/>
                </a:cubicBezTo>
                <a:cubicBezTo>
                  <a:pt x="1016000" y="492125"/>
                  <a:pt x="1447800" y="476250"/>
                  <a:pt x="1447800" y="476250"/>
                </a:cubicBezTo>
                <a:lnTo>
                  <a:pt x="4686300" y="466725"/>
                </a:lnTo>
              </a:path>
            </a:pathLst>
          </a:custGeom>
          <a:gradFill flip="none" rotWithShape="1">
            <a:gsLst>
              <a:gs pos="100000">
                <a:srgbClr val="9F9FFF"/>
              </a:gs>
              <a:gs pos="0">
                <a:srgbClr val="FFFFFF"/>
              </a:gs>
            </a:gsLst>
            <a:lin ang="0" scaled="1"/>
            <a:tileRect/>
          </a:gradFill>
          <a:ln w="28575">
            <a:solidFill>
              <a:srgbClr val="ED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F6966A-5F8B-42C6-B2A8-AF86205FCD46}"/>
              </a:ext>
            </a:extLst>
          </p:cNvPr>
          <p:cNvSpPr txBox="1"/>
          <p:nvPr/>
        </p:nvSpPr>
        <p:spPr>
          <a:xfrm>
            <a:off x="1081465" y="181173"/>
            <a:ext cx="3495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Common Approach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CFB4FC-4DDE-465A-A39D-163FAF3383C7}"/>
              </a:ext>
            </a:extLst>
          </p:cNvPr>
          <p:cNvSpPr txBox="1"/>
          <p:nvPr/>
        </p:nvSpPr>
        <p:spPr>
          <a:xfrm>
            <a:off x="1274911" y="1286713"/>
            <a:ext cx="9971266" cy="259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Build Gaussian Process (GP) with points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Optimize the fit of the GP (covariance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Find the point(s) of highest Expected Improvement within parameter domain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Return optimal next best point(s) to sample</a:t>
            </a:r>
          </a:p>
        </p:txBody>
      </p:sp>
    </p:spTree>
    <p:extLst>
      <p:ext uri="{BB962C8B-B14F-4D97-AF65-F5344CB8AC3E}">
        <p14:creationId xmlns:p14="http://schemas.microsoft.com/office/powerpoint/2010/main" val="2979515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D10BACEF-B8DB-43A8-9460-4278531C0E89}"/>
              </a:ext>
            </a:extLst>
          </p:cNvPr>
          <p:cNvSpPr/>
          <p:nvPr/>
        </p:nvSpPr>
        <p:spPr>
          <a:xfrm>
            <a:off x="152778" y="133350"/>
            <a:ext cx="4686300" cy="495756"/>
          </a:xfrm>
          <a:custGeom>
            <a:avLst/>
            <a:gdLst>
              <a:gd name="connsiteX0" fmla="*/ 0 w 4686300"/>
              <a:gd name="connsiteY0" fmla="*/ 0 h 495756"/>
              <a:gd name="connsiteX1" fmla="*/ 76200 w 4686300"/>
              <a:gd name="connsiteY1" fmla="*/ 495300 h 495756"/>
              <a:gd name="connsiteX2" fmla="*/ 171450 w 4686300"/>
              <a:gd name="connsiteY2" fmla="*/ 95250 h 495756"/>
              <a:gd name="connsiteX3" fmla="*/ 257175 w 4686300"/>
              <a:gd name="connsiteY3" fmla="*/ 419100 h 495756"/>
              <a:gd name="connsiteX4" fmla="*/ 333375 w 4686300"/>
              <a:gd name="connsiteY4" fmla="*/ 180975 h 495756"/>
              <a:gd name="connsiteX5" fmla="*/ 485775 w 4686300"/>
              <a:gd name="connsiteY5" fmla="*/ 466725 h 495756"/>
              <a:gd name="connsiteX6" fmla="*/ 723900 w 4686300"/>
              <a:gd name="connsiteY6" fmla="*/ 438150 h 495756"/>
              <a:gd name="connsiteX7" fmla="*/ 895350 w 4686300"/>
              <a:gd name="connsiteY7" fmla="*/ 485775 h 495756"/>
              <a:gd name="connsiteX8" fmla="*/ 1447800 w 4686300"/>
              <a:gd name="connsiteY8" fmla="*/ 476250 h 495756"/>
              <a:gd name="connsiteX9" fmla="*/ 4686300 w 4686300"/>
              <a:gd name="connsiteY9" fmla="*/ 466725 h 495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86300" h="495756">
                <a:moveTo>
                  <a:pt x="0" y="0"/>
                </a:moveTo>
                <a:cubicBezTo>
                  <a:pt x="23812" y="239712"/>
                  <a:pt x="47625" y="479425"/>
                  <a:pt x="76200" y="495300"/>
                </a:cubicBezTo>
                <a:cubicBezTo>
                  <a:pt x="104775" y="511175"/>
                  <a:pt x="141288" y="107950"/>
                  <a:pt x="171450" y="95250"/>
                </a:cubicBezTo>
                <a:cubicBezTo>
                  <a:pt x="201613" y="82550"/>
                  <a:pt x="230188" y="404813"/>
                  <a:pt x="257175" y="419100"/>
                </a:cubicBezTo>
                <a:cubicBezTo>
                  <a:pt x="284163" y="433388"/>
                  <a:pt x="295275" y="173038"/>
                  <a:pt x="333375" y="180975"/>
                </a:cubicBezTo>
                <a:cubicBezTo>
                  <a:pt x="371475" y="188912"/>
                  <a:pt x="420688" y="423863"/>
                  <a:pt x="485775" y="466725"/>
                </a:cubicBezTo>
                <a:cubicBezTo>
                  <a:pt x="550862" y="509587"/>
                  <a:pt x="655638" y="434975"/>
                  <a:pt x="723900" y="438150"/>
                </a:cubicBezTo>
                <a:cubicBezTo>
                  <a:pt x="792162" y="441325"/>
                  <a:pt x="774700" y="479425"/>
                  <a:pt x="895350" y="485775"/>
                </a:cubicBezTo>
                <a:cubicBezTo>
                  <a:pt x="1016000" y="492125"/>
                  <a:pt x="1447800" y="476250"/>
                  <a:pt x="1447800" y="476250"/>
                </a:cubicBezTo>
                <a:lnTo>
                  <a:pt x="4686300" y="466725"/>
                </a:lnTo>
              </a:path>
            </a:pathLst>
          </a:custGeom>
          <a:gradFill flip="none" rotWithShape="1">
            <a:gsLst>
              <a:gs pos="100000">
                <a:srgbClr val="9F9FFF"/>
              </a:gs>
              <a:gs pos="0">
                <a:srgbClr val="FFFFFF"/>
              </a:gs>
            </a:gsLst>
            <a:lin ang="0" scaled="1"/>
            <a:tileRect/>
          </a:gradFill>
          <a:ln w="28575">
            <a:solidFill>
              <a:srgbClr val="ED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F1122E-75FA-4F74-A6C2-0351B49E5D7E}"/>
              </a:ext>
            </a:extLst>
          </p:cNvPr>
          <p:cNvSpPr txBox="1"/>
          <p:nvPr/>
        </p:nvSpPr>
        <p:spPr>
          <a:xfrm>
            <a:off x="1081465" y="181173"/>
            <a:ext cx="3495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Bayesian Optimization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 descr="지도, 스크린샷이(가) 표시된 사진&#10;&#10;자동 생성된 설명">
            <a:extLst>
              <a:ext uri="{FF2B5EF4-FFF2-40B4-BE49-F238E27FC236}">
                <a16:creationId xmlns:a16="http://schemas.microsoft.com/office/drawing/2014/main" id="{C92CD8EA-BC13-4BB3-B986-40E033245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24" y="1127692"/>
            <a:ext cx="8591552" cy="460261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FDF5485-0DE6-4A1B-A1B5-2AFD27BF72BD}"/>
              </a:ext>
            </a:extLst>
          </p:cNvPr>
          <p:cNvSpPr/>
          <p:nvPr/>
        </p:nvSpPr>
        <p:spPr>
          <a:xfrm>
            <a:off x="3000375" y="1127692"/>
            <a:ext cx="7391401" cy="6725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573D6C-260F-47B9-97C0-0B6A8AFE88A1}"/>
              </a:ext>
            </a:extLst>
          </p:cNvPr>
          <p:cNvSpPr/>
          <p:nvPr/>
        </p:nvSpPr>
        <p:spPr>
          <a:xfrm>
            <a:off x="4705350" y="1949991"/>
            <a:ext cx="3276102" cy="936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1239E7B-BAA6-4A04-B47F-083823D0EEDA}"/>
              </a:ext>
            </a:extLst>
          </p:cNvPr>
          <p:cNvSpPr/>
          <p:nvPr/>
        </p:nvSpPr>
        <p:spPr>
          <a:xfrm>
            <a:off x="1866900" y="2028826"/>
            <a:ext cx="1133475" cy="31527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7A8EAE-1638-4C42-8242-7225FE7D802F}"/>
              </a:ext>
            </a:extLst>
          </p:cNvPr>
          <p:cNvSpPr txBox="1"/>
          <p:nvPr/>
        </p:nvSpPr>
        <p:spPr>
          <a:xfrm>
            <a:off x="2829302" y="6000017"/>
            <a:ext cx="7174707" cy="457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Many Tunable parameters in Machine learning</a:t>
            </a:r>
            <a:endParaRPr lang="ko-KR" altLang="en-US" sz="2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0740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D10BACEF-B8DB-43A8-9460-4278531C0E89}"/>
              </a:ext>
            </a:extLst>
          </p:cNvPr>
          <p:cNvSpPr/>
          <p:nvPr/>
        </p:nvSpPr>
        <p:spPr>
          <a:xfrm>
            <a:off x="152778" y="133350"/>
            <a:ext cx="4686300" cy="495756"/>
          </a:xfrm>
          <a:custGeom>
            <a:avLst/>
            <a:gdLst>
              <a:gd name="connsiteX0" fmla="*/ 0 w 4686300"/>
              <a:gd name="connsiteY0" fmla="*/ 0 h 495756"/>
              <a:gd name="connsiteX1" fmla="*/ 76200 w 4686300"/>
              <a:gd name="connsiteY1" fmla="*/ 495300 h 495756"/>
              <a:gd name="connsiteX2" fmla="*/ 171450 w 4686300"/>
              <a:gd name="connsiteY2" fmla="*/ 95250 h 495756"/>
              <a:gd name="connsiteX3" fmla="*/ 257175 w 4686300"/>
              <a:gd name="connsiteY3" fmla="*/ 419100 h 495756"/>
              <a:gd name="connsiteX4" fmla="*/ 333375 w 4686300"/>
              <a:gd name="connsiteY4" fmla="*/ 180975 h 495756"/>
              <a:gd name="connsiteX5" fmla="*/ 485775 w 4686300"/>
              <a:gd name="connsiteY5" fmla="*/ 466725 h 495756"/>
              <a:gd name="connsiteX6" fmla="*/ 723900 w 4686300"/>
              <a:gd name="connsiteY6" fmla="*/ 438150 h 495756"/>
              <a:gd name="connsiteX7" fmla="*/ 895350 w 4686300"/>
              <a:gd name="connsiteY7" fmla="*/ 485775 h 495756"/>
              <a:gd name="connsiteX8" fmla="*/ 1447800 w 4686300"/>
              <a:gd name="connsiteY8" fmla="*/ 476250 h 495756"/>
              <a:gd name="connsiteX9" fmla="*/ 4686300 w 4686300"/>
              <a:gd name="connsiteY9" fmla="*/ 466725 h 495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86300" h="495756">
                <a:moveTo>
                  <a:pt x="0" y="0"/>
                </a:moveTo>
                <a:cubicBezTo>
                  <a:pt x="23812" y="239712"/>
                  <a:pt x="47625" y="479425"/>
                  <a:pt x="76200" y="495300"/>
                </a:cubicBezTo>
                <a:cubicBezTo>
                  <a:pt x="104775" y="511175"/>
                  <a:pt x="141288" y="107950"/>
                  <a:pt x="171450" y="95250"/>
                </a:cubicBezTo>
                <a:cubicBezTo>
                  <a:pt x="201613" y="82550"/>
                  <a:pt x="230188" y="404813"/>
                  <a:pt x="257175" y="419100"/>
                </a:cubicBezTo>
                <a:cubicBezTo>
                  <a:pt x="284163" y="433388"/>
                  <a:pt x="295275" y="173038"/>
                  <a:pt x="333375" y="180975"/>
                </a:cubicBezTo>
                <a:cubicBezTo>
                  <a:pt x="371475" y="188912"/>
                  <a:pt x="420688" y="423863"/>
                  <a:pt x="485775" y="466725"/>
                </a:cubicBezTo>
                <a:cubicBezTo>
                  <a:pt x="550862" y="509587"/>
                  <a:pt x="655638" y="434975"/>
                  <a:pt x="723900" y="438150"/>
                </a:cubicBezTo>
                <a:cubicBezTo>
                  <a:pt x="792162" y="441325"/>
                  <a:pt x="774700" y="479425"/>
                  <a:pt x="895350" y="485775"/>
                </a:cubicBezTo>
                <a:cubicBezTo>
                  <a:pt x="1016000" y="492125"/>
                  <a:pt x="1447800" y="476250"/>
                  <a:pt x="1447800" y="476250"/>
                </a:cubicBezTo>
                <a:lnTo>
                  <a:pt x="4686300" y="466725"/>
                </a:lnTo>
              </a:path>
            </a:pathLst>
          </a:custGeom>
          <a:gradFill flip="none" rotWithShape="1">
            <a:gsLst>
              <a:gs pos="100000">
                <a:srgbClr val="9F9FFF"/>
              </a:gs>
              <a:gs pos="0">
                <a:srgbClr val="FFFFFF"/>
              </a:gs>
            </a:gsLst>
            <a:lin ang="0" scaled="1"/>
            <a:tileRect/>
          </a:gradFill>
          <a:ln w="28575">
            <a:solidFill>
              <a:srgbClr val="ED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F1122E-75FA-4F74-A6C2-0351B49E5D7E}"/>
              </a:ext>
            </a:extLst>
          </p:cNvPr>
          <p:cNvSpPr txBox="1"/>
          <p:nvPr/>
        </p:nvSpPr>
        <p:spPr>
          <a:xfrm>
            <a:off x="1081465" y="181173"/>
            <a:ext cx="3495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Bayesian Optimization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 descr="조류이(가) 표시된 사진&#10;&#10;자동 생성된 설명">
            <a:extLst>
              <a:ext uri="{FF2B5EF4-FFF2-40B4-BE49-F238E27FC236}">
                <a16:creationId xmlns:a16="http://schemas.microsoft.com/office/drawing/2014/main" id="{72CCA389-111D-4410-A793-62502BF96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218" y="990828"/>
            <a:ext cx="5379564" cy="555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93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2DCC74C-1E24-48FA-A0DB-5B816460699C}"/>
              </a:ext>
            </a:extLst>
          </p:cNvPr>
          <p:cNvSpPr/>
          <p:nvPr/>
        </p:nvSpPr>
        <p:spPr>
          <a:xfrm>
            <a:off x="1368000" y="1173480"/>
            <a:ext cx="10382250" cy="526167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AA0A22-595B-4AAD-94AF-5CB7DDB4F1EE}"/>
              </a:ext>
            </a:extLst>
          </p:cNvPr>
          <p:cNvSpPr/>
          <p:nvPr/>
        </p:nvSpPr>
        <p:spPr>
          <a:xfrm>
            <a:off x="934275" y="1054507"/>
            <a:ext cx="4186365" cy="6907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Manual Search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1F16B5-3545-4121-8259-C7246240C292}"/>
              </a:ext>
            </a:extLst>
          </p:cNvPr>
          <p:cNvSpPr txBox="1"/>
          <p:nvPr/>
        </p:nvSpPr>
        <p:spPr>
          <a:xfrm>
            <a:off x="1863705" y="2927152"/>
            <a:ext cx="418636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Select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hyperparameter manually </a:t>
            </a:r>
          </a:p>
          <a:p>
            <a:pPr algn="ctr"/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with using prior knowledge  </a:t>
            </a:r>
          </a:p>
          <a:p>
            <a:pPr algn="ctr"/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and intuition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8238254-17AE-430F-89FD-DB6912907716}"/>
              </a:ext>
            </a:extLst>
          </p:cNvPr>
          <p:cNvSpPr/>
          <p:nvPr/>
        </p:nvSpPr>
        <p:spPr>
          <a:xfrm>
            <a:off x="6766560" y="1394761"/>
            <a:ext cx="4526280" cy="4831080"/>
          </a:xfrm>
          <a:prstGeom prst="roundRect">
            <a:avLst>
              <a:gd name="adj" fmla="val 72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B78344-C48E-4588-B974-9FB2CB3A0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962" y="1623361"/>
            <a:ext cx="4235688" cy="4373880"/>
          </a:xfrm>
          <a:prstGeom prst="rect">
            <a:avLst/>
          </a:prstGeom>
        </p:spPr>
      </p:pic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F8A1124-C5CF-474E-8379-D9BBB4F2A29F}"/>
              </a:ext>
            </a:extLst>
          </p:cNvPr>
          <p:cNvSpPr/>
          <p:nvPr/>
        </p:nvSpPr>
        <p:spPr>
          <a:xfrm>
            <a:off x="152778" y="133350"/>
            <a:ext cx="4686300" cy="495756"/>
          </a:xfrm>
          <a:custGeom>
            <a:avLst/>
            <a:gdLst>
              <a:gd name="connsiteX0" fmla="*/ 0 w 4686300"/>
              <a:gd name="connsiteY0" fmla="*/ 0 h 495756"/>
              <a:gd name="connsiteX1" fmla="*/ 76200 w 4686300"/>
              <a:gd name="connsiteY1" fmla="*/ 495300 h 495756"/>
              <a:gd name="connsiteX2" fmla="*/ 171450 w 4686300"/>
              <a:gd name="connsiteY2" fmla="*/ 95250 h 495756"/>
              <a:gd name="connsiteX3" fmla="*/ 257175 w 4686300"/>
              <a:gd name="connsiteY3" fmla="*/ 419100 h 495756"/>
              <a:gd name="connsiteX4" fmla="*/ 333375 w 4686300"/>
              <a:gd name="connsiteY4" fmla="*/ 180975 h 495756"/>
              <a:gd name="connsiteX5" fmla="*/ 485775 w 4686300"/>
              <a:gd name="connsiteY5" fmla="*/ 466725 h 495756"/>
              <a:gd name="connsiteX6" fmla="*/ 723900 w 4686300"/>
              <a:gd name="connsiteY6" fmla="*/ 438150 h 495756"/>
              <a:gd name="connsiteX7" fmla="*/ 895350 w 4686300"/>
              <a:gd name="connsiteY7" fmla="*/ 485775 h 495756"/>
              <a:gd name="connsiteX8" fmla="*/ 1447800 w 4686300"/>
              <a:gd name="connsiteY8" fmla="*/ 476250 h 495756"/>
              <a:gd name="connsiteX9" fmla="*/ 4686300 w 4686300"/>
              <a:gd name="connsiteY9" fmla="*/ 466725 h 495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86300" h="495756">
                <a:moveTo>
                  <a:pt x="0" y="0"/>
                </a:moveTo>
                <a:cubicBezTo>
                  <a:pt x="23812" y="239712"/>
                  <a:pt x="47625" y="479425"/>
                  <a:pt x="76200" y="495300"/>
                </a:cubicBezTo>
                <a:cubicBezTo>
                  <a:pt x="104775" y="511175"/>
                  <a:pt x="141288" y="107950"/>
                  <a:pt x="171450" y="95250"/>
                </a:cubicBezTo>
                <a:cubicBezTo>
                  <a:pt x="201613" y="82550"/>
                  <a:pt x="230188" y="404813"/>
                  <a:pt x="257175" y="419100"/>
                </a:cubicBezTo>
                <a:cubicBezTo>
                  <a:pt x="284163" y="433388"/>
                  <a:pt x="295275" y="173038"/>
                  <a:pt x="333375" y="180975"/>
                </a:cubicBezTo>
                <a:cubicBezTo>
                  <a:pt x="371475" y="188912"/>
                  <a:pt x="420688" y="423863"/>
                  <a:pt x="485775" y="466725"/>
                </a:cubicBezTo>
                <a:cubicBezTo>
                  <a:pt x="550862" y="509587"/>
                  <a:pt x="655638" y="434975"/>
                  <a:pt x="723900" y="438150"/>
                </a:cubicBezTo>
                <a:cubicBezTo>
                  <a:pt x="792162" y="441325"/>
                  <a:pt x="774700" y="479425"/>
                  <a:pt x="895350" y="485775"/>
                </a:cubicBezTo>
                <a:cubicBezTo>
                  <a:pt x="1016000" y="492125"/>
                  <a:pt x="1447800" y="476250"/>
                  <a:pt x="1447800" y="476250"/>
                </a:cubicBezTo>
                <a:lnTo>
                  <a:pt x="4686300" y="466725"/>
                </a:lnTo>
              </a:path>
            </a:pathLst>
          </a:custGeom>
          <a:gradFill flip="none" rotWithShape="1">
            <a:gsLst>
              <a:gs pos="100000">
                <a:srgbClr val="9F9FFF"/>
              </a:gs>
              <a:gs pos="0">
                <a:srgbClr val="FFFFFF"/>
              </a:gs>
            </a:gsLst>
            <a:lin ang="0" scaled="1"/>
            <a:tileRect/>
          </a:gradFill>
          <a:ln w="28575">
            <a:solidFill>
              <a:srgbClr val="ED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A6DE3A-EE2D-4EFF-987E-8F8B35BC10A6}"/>
              </a:ext>
            </a:extLst>
          </p:cNvPr>
          <p:cNvSpPr txBox="1"/>
          <p:nvPr/>
        </p:nvSpPr>
        <p:spPr>
          <a:xfrm>
            <a:off x="1081465" y="181173"/>
            <a:ext cx="3495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Bayesian Optimization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340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2DCC74C-1E24-48FA-A0DB-5B816460699C}"/>
              </a:ext>
            </a:extLst>
          </p:cNvPr>
          <p:cNvSpPr/>
          <p:nvPr/>
        </p:nvSpPr>
        <p:spPr>
          <a:xfrm>
            <a:off x="1368000" y="1173480"/>
            <a:ext cx="10382250" cy="526167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AA0A22-595B-4AAD-94AF-5CB7DDB4F1EE}"/>
              </a:ext>
            </a:extLst>
          </p:cNvPr>
          <p:cNvSpPr/>
          <p:nvPr/>
        </p:nvSpPr>
        <p:spPr>
          <a:xfrm>
            <a:off x="934275" y="1054507"/>
            <a:ext cx="4186365" cy="6907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Manual Search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1F16B5-3545-4121-8259-C7246240C292}"/>
              </a:ext>
            </a:extLst>
          </p:cNvPr>
          <p:cNvSpPr txBox="1"/>
          <p:nvPr/>
        </p:nvSpPr>
        <p:spPr>
          <a:xfrm>
            <a:off x="1894185" y="2120949"/>
            <a:ext cx="430849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Problem</a:t>
            </a:r>
          </a:p>
          <a:p>
            <a:pPr algn="ctr"/>
            <a:endParaRPr lang="en-US" altLang="ko-KR" sz="2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14350" indent="-514350">
              <a:buAutoNum type="arabicPeriod"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It doesn’t guarantee that the solution is truly optimal.</a:t>
            </a:r>
          </a:p>
          <a:p>
            <a:pPr marL="514350" indent="-514350">
              <a:buAutoNum type="arabicPeriod"/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14350" indent="-514350">
              <a:buAutoNum type="arabicPeriod"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As the number of hyperparameters increases, the problem becomes more complex</a:t>
            </a:r>
          </a:p>
          <a:p>
            <a:pPr marL="457200" indent="-457200">
              <a:buAutoNum type="arabicPeriod"/>
            </a:pP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8238254-17AE-430F-89FD-DB6912907716}"/>
              </a:ext>
            </a:extLst>
          </p:cNvPr>
          <p:cNvSpPr/>
          <p:nvPr/>
        </p:nvSpPr>
        <p:spPr>
          <a:xfrm>
            <a:off x="6766560" y="1394761"/>
            <a:ext cx="4526280" cy="4831080"/>
          </a:xfrm>
          <a:prstGeom prst="roundRect">
            <a:avLst>
              <a:gd name="adj" fmla="val 72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B78344-C48E-4588-B974-9FB2CB3A0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962" y="1623361"/>
            <a:ext cx="4248000" cy="4386594"/>
          </a:xfrm>
          <a:prstGeom prst="rect">
            <a:avLst/>
          </a:prstGeom>
        </p:spPr>
      </p:pic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68DBF35C-7A2F-4966-9C5B-D86FF912591B}"/>
              </a:ext>
            </a:extLst>
          </p:cNvPr>
          <p:cNvSpPr/>
          <p:nvPr/>
        </p:nvSpPr>
        <p:spPr>
          <a:xfrm>
            <a:off x="152778" y="133350"/>
            <a:ext cx="4686300" cy="495756"/>
          </a:xfrm>
          <a:custGeom>
            <a:avLst/>
            <a:gdLst>
              <a:gd name="connsiteX0" fmla="*/ 0 w 4686300"/>
              <a:gd name="connsiteY0" fmla="*/ 0 h 495756"/>
              <a:gd name="connsiteX1" fmla="*/ 76200 w 4686300"/>
              <a:gd name="connsiteY1" fmla="*/ 495300 h 495756"/>
              <a:gd name="connsiteX2" fmla="*/ 171450 w 4686300"/>
              <a:gd name="connsiteY2" fmla="*/ 95250 h 495756"/>
              <a:gd name="connsiteX3" fmla="*/ 257175 w 4686300"/>
              <a:gd name="connsiteY3" fmla="*/ 419100 h 495756"/>
              <a:gd name="connsiteX4" fmla="*/ 333375 w 4686300"/>
              <a:gd name="connsiteY4" fmla="*/ 180975 h 495756"/>
              <a:gd name="connsiteX5" fmla="*/ 485775 w 4686300"/>
              <a:gd name="connsiteY5" fmla="*/ 466725 h 495756"/>
              <a:gd name="connsiteX6" fmla="*/ 723900 w 4686300"/>
              <a:gd name="connsiteY6" fmla="*/ 438150 h 495756"/>
              <a:gd name="connsiteX7" fmla="*/ 895350 w 4686300"/>
              <a:gd name="connsiteY7" fmla="*/ 485775 h 495756"/>
              <a:gd name="connsiteX8" fmla="*/ 1447800 w 4686300"/>
              <a:gd name="connsiteY8" fmla="*/ 476250 h 495756"/>
              <a:gd name="connsiteX9" fmla="*/ 4686300 w 4686300"/>
              <a:gd name="connsiteY9" fmla="*/ 466725 h 495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86300" h="495756">
                <a:moveTo>
                  <a:pt x="0" y="0"/>
                </a:moveTo>
                <a:cubicBezTo>
                  <a:pt x="23812" y="239712"/>
                  <a:pt x="47625" y="479425"/>
                  <a:pt x="76200" y="495300"/>
                </a:cubicBezTo>
                <a:cubicBezTo>
                  <a:pt x="104775" y="511175"/>
                  <a:pt x="141288" y="107950"/>
                  <a:pt x="171450" y="95250"/>
                </a:cubicBezTo>
                <a:cubicBezTo>
                  <a:pt x="201613" y="82550"/>
                  <a:pt x="230188" y="404813"/>
                  <a:pt x="257175" y="419100"/>
                </a:cubicBezTo>
                <a:cubicBezTo>
                  <a:pt x="284163" y="433388"/>
                  <a:pt x="295275" y="173038"/>
                  <a:pt x="333375" y="180975"/>
                </a:cubicBezTo>
                <a:cubicBezTo>
                  <a:pt x="371475" y="188912"/>
                  <a:pt x="420688" y="423863"/>
                  <a:pt x="485775" y="466725"/>
                </a:cubicBezTo>
                <a:cubicBezTo>
                  <a:pt x="550862" y="509587"/>
                  <a:pt x="655638" y="434975"/>
                  <a:pt x="723900" y="438150"/>
                </a:cubicBezTo>
                <a:cubicBezTo>
                  <a:pt x="792162" y="441325"/>
                  <a:pt x="774700" y="479425"/>
                  <a:pt x="895350" y="485775"/>
                </a:cubicBezTo>
                <a:cubicBezTo>
                  <a:pt x="1016000" y="492125"/>
                  <a:pt x="1447800" y="476250"/>
                  <a:pt x="1447800" y="476250"/>
                </a:cubicBezTo>
                <a:lnTo>
                  <a:pt x="4686300" y="466725"/>
                </a:lnTo>
              </a:path>
            </a:pathLst>
          </a:custGeom>
          <a:gradFill flip="none" rotWithShape="1">
            <a:gsLst>
              <a:gs pos="100000">
                <a:srgbClr val="9F9FFF"/>
              </a:gs>
              <a:gs pos="0">
                <a:srgbClr val="FFFFFF"/>
              </a:gs>
            </a:gsLst>
            <a:lin ang="0" scaled="1"/>
            <a:tileRect/>
          </a:gradFill>
          <a:ln w="28575">
            <a:solidFill>
              <a:srgbClr val="ED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A29F22-1A65-43FF-A3F6-D3725AFE8DB0}"/>
              </a:ext>
            </a:extLst>
          </p:cNvPr>
          <p:cNvSpPr txBox="1"/>
          <p:nvPr/>
        </p:nvSpPr>
        <p:spPr>
          <a:xfrm>
            <a:off x="1081465" y="181173"/>
            <a:ext cx="3495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Bayesian Optimization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556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2DCC74C-1E24-48FA-A0DB-5B816460699C}"/>
              </a:ext>
            </a:extLst>
          </p:cNvPr>
          <p:cNvSpPr/>
          <p:nvPr/>
        </p:nvSpPr>
        <p:spPr>
          <a:xfrm>
            <a:off x="1368000" y="1173480"/>
            <a:ext cx="10382250" cy="526167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AA0A22-595B-4AAD-94AF-5CB7DDB4F1EE}"/>
              </a:ext>
            </a:extLst>
          </p:cNvPr>
          <p:cNvSpPr/>
          <p:nvPr/>
        </p:nvSpPr>
        <p:spPr>
          <a:xfrm>
            <a:off x="934275" y="1054507"/>
            <a:ext cx="4186365" cy="6907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Grid Search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1F16B5-3545-4121-8259-C7246240C292}"/>
              </a:ext>
            </a:extLst>
          </p:cNvPr>
          <p:cNvSpPr txBox="1"/>
          <p:nvPr/>
        </p:nvSpPr>
        <p:spPr>
          <a:xfrm>
            <a:off x="1771440" y="3195130"/>
            <a:ext cx="4526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Select all</a:t>
            </a:r>
            <a:r>
              <a:rPr lang="ko-KR" altLang="en-US" sz="2800" dirty="0"/>
              <a:t> </a:t>
            </a:r>
            <a:r>
              <a:rPr lang="en-US" altLang="ko-KR" sz="2800" dirty="0"/>
              <a:t>hyperparameter </a:t>
            </a:r>
          </a:p>
          <a:p>
            <a:pPr algn="ctr"/>
            <a:r>
              <a:rPr lang="en-US" altLang="ko-KR" sz="2800" dirty="0"/>
              <a:t>within the certain section </a:t>
            </a:r>
          </a:p>
          <a:p>
            <a:pPr algn="ctr"/>
            <a:r>
              <a:rPr lang="en-US" altLang="ko-KR" sz="2800" dirty="0"/>
              <a:t>at regular intervals</a:t>
            </a:r>
            <a:endParaRPr lang="ko-KR" altLang="en-US" sz="2800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B38362A-A1B8-4322-8A2B-E547709C1AD9}"/>
              </a:ext>
            </a:extLst>
          </p:cNvPr>
          <p:cNvSpPr/>
          <p:nvPr/>
        </p:nvSpPr>
        <p:spPr>
          <a:xfrm>
            <a:off x="6766560" y="1394761"/>
            <a:ext cx="4526280" cy="4831080"/>
          </a:xfrm>
          <a:prstGeom prst="roundRect">
            <a:avLst>
              <a:gd name="adj" fmla="val 72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Grid Search 결과와 Random Search 결과 비교 예시&lt;br&gt;&lt;small&gt;\[Bergstra and Bengio(2012)\]&lt;/small&gt;">
            <a:extLst>
              <a:ext uri="{FF2B5EF4-FFF2-40B4-BE49-F238E27FC236}">
                <a16:creationId xmlns:a16="http://schemas.microsoft.com/office/drawing/2014/main" id="{45296371-2048-46DF-8B57-89CD5B0103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18"/>
          <a:stretch/>
        </p:blipFill>
        <p:spPr bwMode="auto">
          <a:xfrm>
            <a:off x="7390738" y="2090737"/>
            <a:ext cx="3433262" cy="359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81BD792-94A2-4C71-BC6F-259B172608EF}"/>
              </a:ext>
            </a:extLst>
          </p:cNvPr>
          <p:cNvSpPr/>
          <p:nvPr/>
        </p:nvSpPr>
        <p:spPr>
          <a:xfrm>
            <a:off x="152778" y="133350"/>
            <a:ext cx="4686300" cy="495756"/>
          </a:xfrm>
          <a:custGeom>
            <a:avLst/>
            <a:gdLst>
              <a:gd name="connsiteX0" fmla="*/ 0 w 4686300"/>
              <a:gd name="connsiteY0" fmla="*/ 0 h 495756"/>
              <a:gd name="connsiteX1" fmla="*/ 76200 w 4686300"/>
              <a:gd name="connsiteY1" fmla="*/ 495300 h 495756"/>
              <a:gd name="connsiteX2" fmla="*/ 171450 w 4686300"/>
              <a:gd name="connsiteY2" fmla="*/ 95250 h 495756"/>
              <a:gd name="connsiteX3" fmla="*/ 257175 w 4686300"/>
              <a:gd name="connsiteY3" fmla="*/ 419100 h 495756"/>
              <a:gd name="connsiteX4" fmla="*/ 333375 w 4686300"/>
              <a:gd name="connsiteY4" fmla="*/ 180975 h 495756"/>
              <a:gd name="connsiteX5" fmla="*/ 485775 w 4686300"/>
              <a:gd name="connsiteY5" fmla="*/ 466725 h 495756"/>
              <a:gd name="connsiteX6" fmla="*/ 723900 w 4686300"/>
              <a:gd name="connsiteY6" fmla="*/ 438150 h 495756"/>
              <a:gd name="connsiteX7" fmla="*/ 895350 w 4686300"/>
              <a:gd name="connsiteY7" fmla="*/ 485775 h 495756"/>
              <a:gd name="connsiteX8" fmla="*/ 1447800 w 4686300"/>
              <a:gd name="connsiteY8" fmla="*/ 476250 h 495756"/>
              <a:gd name="connsiteX9" fmla="*/ 4686300 w 4686300"/>
              <a:gd name="connsiteY9" fmla="*/ 466725 h 495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86300" h="495756">
                <a:moveTo>
                  <a:pt x="0" y="0"/>
                </a:moveTo>
                <a:cubicBezTo>
                  <a:pt x="23812" y="239712"/>
                  <a:pt x="47625" y="479425"/>
                  <a:pt x="76200" y="495300"/>
                </a:cubicBezTo>
                <a:cubicBezTo>
                  <a:pt x="104775" y="511175"/>
                  <a:pt x="141288" y="107950"/>
                  <a:pt x="171450" y="95250"/>
                </a:cubicBezTo>
                <a:cubicBezTo>
                  <a:pt x="201613" y="82550"/>
                  <a:pt x="230188" y="404813"/>
                  <a:pt x="257175" y="419100"/>
                </a:cubicBezTo>
                <a:cubicBezTo>
                  <a:pt x="284163" y="433388"/>
                  <a:pt x="295275" y="173038"/>
                  <a:pt x="333375" y="180975"/>
                </a:cubicBezTo>
                <a:cubicBezTo>
                  <a:pt x="371475" y="188912"/>
                  <a:pt x="420688" y="423863"/>
                  <a:pt x="485775" y="466725"/>
                </a:cubicBezTo>
                <a:cubicBezTo>
                  <a:pt x="550862" y="509587"/>
                  <a:pt x="655638" y="434975"/>
                  <a:pt x="723900" y="438150"/>
                </a:cubicBezTo>
                <a:cubicBezTo>
                  <a:pt x="792162" y="441325"/>
                  <a:pt x="774700" y="479425"/>
                  <a:pt x="895350" y="485775"/>
                </a:cubicBezTo>
                <a:cubicBezTo>
                  <a:pt x="1016000" y="492125"/>
                  <a:pt x="1447800" y="476250"/>
                  <a:pt x="1447800" y="476250"/>
                </a:cubicBezTo>
                <a:lnTo>
                  <a:pt x="4686300" y="466725"/>
                </a:lnTo>
              </a:path>
            </a:pathLst>
          </a:custGeom>
          <a:gradFill flip="none" rotWithShape="1">
            <a:gsLst>
              <a:gs pos="100000">
                <a:srgbClr val="9F9FFF"/>
              </a:gs>
              <a:gs pos="0">
                <a:srgbClr val="FFFFFF"/>
              </a:gs>
            </a:gsLst>
            <a:lin ang="0" scaled="1"/>
            <a:tileRect/>
          </a:gradFill>
          <a:ln w="28575">
            <a:solidFill>
              <a:srgbClr val="ED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16D5AF-C8D9-47DD-A79B-443446913B7E}"/>
              </a:ext>
            </a:extLst>
          </p:cNvPr>
          <p:cNvSpPr txBox="1"/>
          <p:nvPr/>
        </p:nvSpPr>
        <p:spPr>
          <a:xfrm>
            <a:off x="1081465" y="181173"/>
            <a:ext cx="3495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Bayesian Optimization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8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2DCC74C-1E24-48FA-A0DB-5B816460699C}"/>
              </a:ext>
            </a:extLst>
          </p:cNvPr>
          <p:cNvSpPr/>
          <p:nvPr/>
        </p:nvSpPr>
        <p:spPr>
          <a:xfrm>
            <a:off x="1368000" y="1173480"/>
            <a:ext cx="10382250" cy="526167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AA0A22-595B-4AAD-94AF-5CB7DDB4F1EE}"/>
              </a:ext>
            </a:extLst>
          </p:cNvPr>
          <p:cNvSpPr/>
          <p:nvPr/>
        </p:nvSpPr>
        <p:spPr>
          <a:xfrm>
            <a:off x="934275" y="1054507"/>
            <a:ext cx="4186365" cy="6907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Grid Search</a:t>
            </a:r>
            <a:endParaRPr lang="en-US" sz="3200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B38362A-A1B8-4322-8A2B-E547709C1AD9}"/>
              </a:ext>
            </a:extLst>
          </p:cNvPr>
          <p:cNvSpPr/>
          <p:nvPr/>
        </p:nvSpPr>
        <p:spPr>
          <a:xfrm>
            <a:off x="6766560" y="1394761"/>
            <a:ext cx="4526280" cy="4831080"/>
          </a:xfrm>
          <a:prstGeom prst="roundRect">
            <a:avLst>
              <a:gd name="adj" fmla="val 72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학습률에 대한 Grid Search 과정 예시">
            <a:extLst>
              <a:ext uri="{FF2B5EF4-FFF2-40B4-BE49-F238E27FC236}">
                <a16:creationId xmlns:a16="http://schemas.microsoft.com/office/drawing/2014/main" id="{557F0A10-FFD9-45D7-AC10-7E8F232B3D7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576" y="1610115"/>
            <a:ext cx="4250247" cy="438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64E4A6-8234-48D1-8A9F-6313492E1E06}"/>
              </a:ext>
            </a:extLst>
          </p:cNvPr>
          <p:cNvSpPr txBox="1"/>
          <p:nvPr/>
        </p:nvSpPr>
        <p:spPr>
          <a:xfrm>
            <a:off x="1913033" y="2512695"/>
            <a:ext cx="430849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Problem</a:t>
            </a:r>
          </a:p>
          <a:p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14350" indent="-514350">
              <a:buAutoNum type="arabicPeriod"/>
            </a:pP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As the number of hyperparameters increases, the problem becomes more complex</a:t>
            </a:r>
          </a:p>
          <a:p>
            <a:pPr marL="514350" indent="-514350">
              <a:buAutoNum type="arabicPeriod"/>
            </a:pP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14350" indent="-514350">
              <a:buAutoNum type="arabicPeriod"/>
            </a:pP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There is no exploitation</a:t>
            </a: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53F5EE17-8158-4962-B69C-1562F4FE9C92}"/>
              </a:ext>
            </a:extLst>
          </p:cNvPr>
          <p:cNvSpPr/>
          <p:nvPr/>
        </p:nvSpPr>
        <p:spPr>
          <a:xfrm>
            <a:off x="152778" y="133350"/>
            <a:ext cx="4686300" cy="495756"/>
          </a:xfrm>
          <a:custGeom>
            <a:avLst/>
            <a:gdLst>
              <a:gd name="connsiteX0" fmla="*/ 0 w 4686300"/>
              <a:gd name="connsiteY0" fmla="*/ 0 h 495756"/>
              <a:gd name="connsiteX1" fmla="*/ 76200 w 4686300"/>
              <a:gd name="connsiteY1" fmla="*/ 495300 h 495756"/>
              <a:gd name="connsiteX2" fmla="*/ 171450 w 4686300"/>
              <a:gd name="connsiteY2" fmla="*/ 95250 h 495756"/>
              <a:gd name="connsiteX3" fmla="*/ 257175 w 4686300"/>
              <a:gd name="connsiteY3" fmla="*/ 419100 h 495756"/>
              <a:gd name="connsiteX4" fmla="*/ 333375 w 4686300"/>
              <a:gd name="connsiteY4" fmla="*/ 180975 h 495756"/>
              <a:gd name="connsiteX5" fmla="*/ 485775 w 4686300"/>
              <a:gd name="connsiteY5" fmla="*/ 466725 h 495756"/>
              <a:gd name="connsiteX6" fmla="*/ 723900 w 4686300"/>
              <a:gd name="connsiteY6" fmla="*/ 438150 h 495756"/>
              <a:gd name="connsiteX7" fmla="*/ 895350 w 4686300"/>
              <a:gd name="connsiteY7" fmla="*/ 485775 h 495756"/>
              <a:gd name="connsiteX8" fmla="*/ 1447800 w 4686300"/>
              <a:gd name="connsiteY8" fmla="*/ 476250 h 495756"/>
              <a:gd name="connsiteX9" fmla="*/ 4686300 w 4686300"/>
              <a:gd name="connsiteY9" fmla="*/ 466725 h 495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86300" h="495756">
                <a:moveTo>
                  <a:pt x="0" y="0"/>
                </a:moveTo>
                <a:cubicBezTo>
                  <a:pt x="23812" y="239712"/>
                  <a:pt x="47625" y="479425"/>
                  <a:pt x="76200" y="495300"/>
                </a:cubicBezTo>
                <a:cubicBezTo>
                  <a:pt x="104775" y="511175"/>
                  <a:pt x="141288" y="107950"/>
                  <a:pt x="171450" y="95250"/>
                </a:cubicBezTo>
                <a:cubicBezTo>
                  <a:pt x="201613" y="82550"/>
                  <a:pt x="230188" y="404813"/>
                  <a:pt x="257175" y="419100"/>
                </a:cubicBezTo>
                <a:cubicBezTo>
                  <a:pt x="284163" y="433388"/>
                  <a:pt x="295275" y="173038"/>
                  <a:pt x="333375" y="180975"/>
                </a:cubicBezTo>
                <a:cubicBezTo>
                  <a:pt x="371475" y="188912"/>
                  <a:pt x="420688" y="423863"/>
                  <a:pt x="485775" y="466725"/>
                </a:cubicBezTo>
                <a:cubicBezTo>
                  <a:pt x="550862" y="509587"/>
                  <a:pt x="655638" y="434975"/>
                  <a:pt x="723900" y="438150"/>
                </a:cubicBezTo>
                <a:cubicBezTo>
                  <a:pt x="792162" y="441325"/>
                  <a:pt x="774700" y="479425"/>
                  <a:pt x="895350" y="485775"/>
                </a:cubicBezTo>
                <a:cubicBezTo>
                  <a:pt x="1016000" y="492125"/>
                  <a:pt x="1447800" y="476250"/>
                  <a:pt x="1447800" y="476250"/>
                </a:cubicBezTo>
                <a:lnTo>
                  <a:pt x="4686300" y="466725"/>
                </a:lnTo>
              </a:path>
            </a:pathLst>
          </a:custGeom>
          <a:gradFill flip="none" rotWithShape="1">
            <a:gsLst>
              <a:gs pos="100000">
                <a:srgbClr val="9F9FFF"/>
              </a:gs>
              <a:gs pos="0">
                <a:srgbClr val="FFFFFF"/>
              </a:gs>
            </a:gsLst>
            <a:lin ang="0" scaled="1"/>
            <a:tileRect/>
          </a:gradFill>
          <a:ln w="28575">
            <a:solidFill>
              <a:srgbClr val="ED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085363-7A39-4F55-AC5D-7284D8900DA4}"/>
              </a:ext>
            </a:extLst>
          </p:cNvPr>
          <p:cNvSpPr txBox="1"/>
          <p:nvPr/>
        </p:nvSpPr>
        <p:spPr>
          <a:xfrm>
            <a:off x="1081465" y="181173"/>
            <a:ext cx="3495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Bayesian Optimization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439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995</Words>
  <Application>Microsoft Office PowerPoint</Application>
  <PresentationFormat>와이드스크린</PresentationFormat>
  <Paragraphs>209</Paragraphs>
  <Slides>35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나눔스퀘어</vt:lpstr>
      <vt:lpstr>나눔스퀘어 Bold</vt:lpstr>
      <vt:lpstr>맑은 고딕</vt:lpstr>
      <vt:lpstr>Arial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Beak SuWhan</dc:creator>
  <cp:lastModifiedBy>Beak SuWhan</cp:lastModifiedBy>
  <cp:revision>21</cp:revision>
  <dcterms:created xsi:type="dcterms:W3CDTF">2020-02-19T01:08:20Z</dcterms:created>
  <dcterms:modified xsi:type="dcterms:W3CDTF">2020-02-19T07:48:49Z</dcterms:modified>
</cp:coreProperties>
</file>